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8" r:id="rId8"/>
    <p:sldId id="269" r:id="rId9"/>
    <p:sldId id="262" r:id="rId10"/>
    <p:sldId id="264" r:id="rId11"/>
    <p:sldId id="265" r:id="rId12"/>
    <p:sldId id="266" r:id="rId13"/>
    <p:sldId id="292" r:id="rId14"/>
    <p:sldId id="267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92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40EC48-9A51-419B-BD4D-751E855DAFC9}" type="datetimeFigureOut">
              <a:rPr lang="en-US" smtClean="0"/>
              <a:pPr/>
              <a:t>10/30/2014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9E7F7B-4827-475B-8D11-EF1AB7B1AD1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286B7-B834-43E4-8B07-0566707E7B32}" type="datetimeFigureOut">
              <a:rPr lang="en-US" smtClean="0"/>
              <a:pPr/>
              <a:t>10/30/2014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1CE7D-904E-4036-9A6E-F4D0C9E82E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286B7-B834-43E4-8B07-0566707E7B32}" type="datetimeFigureOut">
              <a:rPr lang="en-US" smtClean="0"/>
              <a:pPr/>
              <a:t>10/30/2014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1CE7D-904E-4036-9A6E-F4D0C9E82E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286B7-B834-43E4-8B07-0566707E7B32}" type="datetimeFigureOut">
              <a:rPr lang="en-US" smtClean="0"/>
              <a:pPr/>
              <a:t>10/30/2014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1CE7D-904E-4036-9A6E-F4D0C9E82E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286B7-B834-43E4-8B07-0566707E7B32}" type="datetimeFigureOut">
              <a:rPr lang="en-US" smtClean="0"/>
              <a:pPr/>
              <a:t>10/30/2014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1CE7D-904E-4036-9A6E-F4D0C9E82E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286B7-B834-43E4-8B07-0566707E7B32}" type="datetimeFigureOut">
              <a:rPr lang="en-US" smtClean="0"/>
              <a:pPr/>
              <a:t>10/30/2014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1CE7D-904E-4036-9A6E-F4D0C9E82E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286B7-B834-43E4-8B07-0566707E7B32}" type="datetimeFigureOut">
              <a:rPr lang="en-US" smtClean="0"/>
              <a:pPr/>
              <a:t>10/30/2014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1CE7D-904E-4036-9A6E-F4D0C9E82E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286B7-B834-43E4-8B07-0566707E7B32}" type="datetimeFigureOut">
              <a:rPr lang="en-US" smtClean="0"/>
              <a:pPr/>
              <a:t>10/30/2014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1CE7D-904E-4036-9A6E-F4D0C9E82E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286B7-B834-43E4-8B07-0566707E7B32}" type="datetimeFigureOut">
              <a:rPr lang="en-US" smtClean="0"/>
              <a:pPr/>
              <a:t>10/30/2014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1CE7D-904E-4036-9A6E-F4D0C9E82E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286B7-B834-43E4-8B07-0566707E7B32}" type="datetimeFigureOut">
              <a:rPr lang="en-US" smtClean="0"/>
              <a:pPr/>
              <a:t>10/30/2014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1CE7D-904E-4036-9A6E-F4D0C9E82E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286B7-B834-43E4-8B07-0566707E7B32}" type="datetimeFigureOut">
              <a:rPr lang="en-US" smtClean="0"/>
              <a:pPr/>
              <a:t>10/30/2014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1CE7D-904E-4036-9A6E-F4D0C9E82E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286B7-B834-43E4-8B07-0566707E7B32}" type="datetimeFigureOut">
              <a:rPr lang="en-US" smtClean="0"/>
              <a:pPr/>
              <a:t>10/30/2014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1CE7D-904E-4036-9A6E-F4D0C9E82E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B286B7-B834-43E4-8B07-0566707E7B32}" type="datetimeFigureOut">
              <a:rPr lang="en-US" smtClean="0"/>
              <a:pPr/>
              <a:t>10/30/2014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51CE7D-904E-4036-9A6E-F4D0C9E82E2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2" descr="C:\Users\01172014\Dropbox\Jennifer Que\Circle K Graphic Standards\graphic_CKI_horizontal stripesltblue_RGB.png"/>
          <p:cNvPicPr>
            <a:picLocks noChangeAspect="1" noChangeArrowheads="1"/>
          </p:cNvPicPr>
          <p:nvPr/>
        </p:nvPicPr>
        <p:blipFill>
          <a:blip r:embed="rId2"/>
          <a:srcRect t="33736" r="3226" b="59409"/>
          <a:stretch>
            <a:fillRect/>
          </a:stretch>
        </p:blipFill>
        <p:spPr bwMode="auto">
          <a:xfrm>
            <a:off x="0" y="5334000"/>
            <a:ext cx="9144000" cy="228600"/>
          </a:xfrm>
          <a:prstGeom prst="rect">
            <a:avLst/>
          </a:prstGeom>
          <a:noFill/>
        </p:spPr>
      </p:pic>
      <p:pic>
        <p:nvPicPr>
          <p:cNvPr id="13" name="Picture 2" descr="C:\Users\01172014\Dropbox\Jennifer Que\Circle K Graphic Standards\graphic_CKI_horizontal stripesltblue_RGB.png"/>
          <p:cNvPicPr>
            <a:picLocks noChangeAspect="1" noChangeArrowheads="1"/>
          </p:cNvPicPr>
          <p:nvPr/>
        </p:nvPicPr>
        <p:blipFill>
          <a:blip r:embed="rId2"/>
          <a:srcRect t="33736" r="3226" b="59409"/>
          <a:stretch>
            <a:fillRect/>
          </a:stretch>
        </p:blipFill>
        <p:spPr bwMode="auto">
          <a:xfrm>
            <a:off x="0" y="3124200"/>
            <a:ext cx="9144000" cy="228600"/>
          </a:xfrm>
          <a:prstGeom prst="rect">
            <a:avLst/>
          </a:prstGeom>
          <a:noFill/>
        </p:spPr>
      </p:pic>
      <p:pic>
        <p:nvPicPr>
          <p:cNvPr id="1026" name="Picture 2" descr="C:\Users\01172014\Dropbox\Jennifer Que\Circle K Graphic Standards\graphic_CKI_horizontal stripesltblue_RGB.png"/>
          <p:cNvPicPr>
            <a:picLocks noChangeAspect="1" noChangeArrowheads="1"/>
          </p:cNvPicPr>
          <p:nvPr/>
        </p:nvPicPr>
        <p:blipFill>
          <a:blip r:embed="rId2"/>
          <a:srcRect t="33736" r="3226" b="59409"/>
          <a:stretch>
            <a:fillRect/>
          </a:stretch>
        </p:blipFill>
        <p:spPr bwMode="auto">
          <a:xfrm>
            <a:off x="0" y="990600"/>
            <a:ext cx="9144000" cy="228600"/>
          </a:xfrm>
          <a:prstGeom prst="rect">
            <a:avLst/>
          </a:prstGeom>
          <a:noFill/>
        </p:spPr>
      </p:pic>
      <p:sp>
        <p:nvSpPr>
          <p:cNvPr id="6" name="Rounded Rectangle 5"/>
          <p:cNvSpPr/>
          <p:nvPr/>
        </p:nvSpPr>
        <p:spPr>
          <a:xfrm>
            <a:off x="609600" y="609600"/>
            <a:ext cx="4876800" cy="914400"/>
          </a:xfrm>
          <a:prstGeom prst="roundRect">
            <a:avLst/>
          </a:prstGeom>
          <a:solidFill>
            <a:schemeClr val="accent5"/>
          </a:solidFill>
          <a:ln w="57150">
            <a:solidFill>
              <a:schemeClr val="accent3"/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latin typeface="Impact" pitchFamily="34" charset="0"/>
              </a:rPr>
              <a:t>Welcome to the . . . </a:t>
            </a:r>
            <a:endParaRPr lang="en-US" sz="4400" dirty="0">
              <a:latin typeface="Impact" pitchFamily="34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447800" y="2286000"/>
            <a:ext cx="6781800" cy="1752600"/>
          </a:xfrm>
          <a:prstGeom prst="roundRect">
            <a:avLst/>
          </a:prstGeom>
          <a:solidFill>
            <a:schemeClr val="accent3"/>
          </a:solidFill>
          <a:ln w="57150">
            <a:solidFill>
              <a:schemeClr val="accent5"/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latin typeface="Impact" pitchFamily="34" charset="0"/>
              </a:rPr>
              <a:t>Time Management Workshop</a:t>
            </a:r>
            <a:endParaRPr lang="en-US" sz="4400" dirty="0">
              <a:latin typeface="Impact" pitchFamily="34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3505200" y="4876800"/>
            <a:ext cx="5029200" cy="1295400"/>
          </a:xfrm>
          <a:prstGeom prst="roundRect">
            <a:avLst/>
          </a:prstGeom>
          <a:solidFill>
            <a:schemeClr val="tx2"/>
          </a:solidFill>
          <a:ln w="57150">
            <a:solidFill>
              <a:schemeClr val="accent3"/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Impact" pitchFamily="34" charset="0"/>
              </a:rPr>
              <a:t>University of California, Davis CKI </a:t>
            </a:r>
            <a:br>
              <a:rPr lang="en-US" sz="2400" dirty="0" smtClean="0">
                <a:latin typeface="Impact" pitchFamily="34" charset="0"/>
              </a:rPr>
            </a:br>
            <a:r>
              <a:rPr lang="en-US" sz="2400" dirty="0" smtClean="0">
                <a:latin typeface="Impact" pitchFamily="34" charset="0"/>
              </a:rPr>
              <a:t>Key to College</a:t>
            </a:r>
            <a:endParaRPr lang="en-US" sz="2400" dirty="0">
              <a:latin typeface="Impact" pitchFamily="34" charset="0"/>
            </a:endParaRPr>
          </a:p>
        </p:txBody>
      </p:sp>
      <p:cxnSp>
        <p:nvCxnSpPr>
          <p:cNvPr id="14" name="Elbow Connector 13"/>
          <p:cNvCxnSpPr/>
          <p:nvPr/>
        </p:nvCxnSpPr>
        <p:spPr>
          <a:xfrm rot="16200000" flipH="1">
            <a:off x="914400" y="1447800"/>
            <a:ext cx="1524000" cy="15240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9" name="Elbow Connector 18"/>
          <p:cNvCxnSpPr/>
          <p:nvPr/>
        </p:nvCxnSpPr>
        <p:spPr>
          <a:xfrm rot="16200000" flipH="1">
            <a:off x="6934200" y="4038600"/>
            <a:ext cx="1905000" cy="838200"/>
          </a:xfrm>
          <a:prstGeom prst="bentConnector3">
            <a:avLst>
              <a:gd name="adj1" fmla="val 50000"/>
            </a:avLst>
          </a:prstGeom>
          <a:ln>
            <a:headEnd type="arrow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0"/>
            <a:ext cx="2362200" cy="533400"/>
          </a:xfrm>
          <a:prstGeom prst="roundRect">
            <a:avLst/>
          </a:prstGeom>
          <a:solidFill>
            <a:schemeClr val="accent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Impact" pitchFamily="34" charset="0"/>
              </a:rPr>
              <a:t>INTRODUCTION OF HOST</a:t>
            </a:r>
            <a:endParaRPr lang="en-US" dirty="0">
              <a:solidFill>
                <a:schemeClr val="tx1"/>
              </a:solidFill>
              <a:latin typeface="Impact" pitchFamily="34" charset="0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6019800" y="0"/>
            <a:ext cx="1828800" cy="533400"/>
          </a:xfrm>
          <a:prstGeom prst="roundRect">
            <a:avLst/>
          </a:prstGeom>
          <a:solidFill>
            <a:schemeClr val="accent6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Impact" pitchFamily="34" charset="0"/>
              </a:rPr>
              <a:t>I’m Here to Help!</a:t>
            </a:r>
            <a:endParaRPr lang="en-US" dirty="0">
              <a:solidFill>
                <a:schemeClr val="tx1"/>
              </a:solidFill>
              <a:latin typeface="Impact" pitchFamily="34" charset="0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2590800" y="0"/>
            <a:ext cx="3429000" cy="533400"/>
          </a:xfrm>
          <a:prstGeom prst="roundRect">
            <a:avLst/>
          </a:prstGeom>
          <a:solidFill>
            <a:schemeClr val="accent3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Impact" pitchFamily="34" charset="0"/>
              </a:rPr>
              <a:t>ARE YOU A TIME SCHIZOPHRENIC?</a:t>
            </a:r>
            <a:endParaRPr lang="en-US" dirty="0">
              <a:solidFill>
                <a:schemeClr val="tx1"/>
              </a:solidFill>
              <a:latin typeface="Impact" pitchFamily="34" charset="0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0" y="533400"/>
            <a:ext cx="2667000" cy="533400"/>
          </a:xfrm>
          <a:prstGeom prst="roundRect">
            <a:avLst/>
          </a:prstGeom>
          <a:solidFill>
            <a:schemeClr val="tx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Impact" pitchFamily="34" charset="0"/>
              </a:rPr>
              <a:t>Sometimes Less is More</a:t>
            </a:r>
            <a:endParaRPr lang="en-US" dirty="0">
              <a:latin typeface="Impact" pitchFamily="34" charset="0"/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2667000" y="533400"/>
            <a:ext cx="2819400" cy="533400"/>
          </a:xfrm>
          <a:prstGeom prst="roundRect">
            <a:avLst/>
          </a:prstGeom>
          <a:solidFill>
            <a:schemeClr val="accent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Impact" pitchFamily="34" charset="0"/>
              </a:rPr>
              <a:t>WHAT ARE YOUR PRIORITIES?</a:t>
            </a:r>
            <a:endParaRPr lang="en-US" dirty="0">
              <a:solidFill>
                <a:schemeClr val="tx1"/>
              </a:solidFill>
              <a:latin typeface="Impact" pitchFamily="34" charset="0"/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5486400" y="533400"/>
            <a:ext cx="2209800" cy="533400"/>
          </a:xfrm>
          <a:prstGeom prst="roundRect">
            <a:avLst/>
          </a:prstGeom>
          <a:solidFill>
            <a:schemeClr val="accent3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Impact" pitchFamily="34" charset="0"/>
              </a:rPr>
              <a:t>A WEEK IN YOUR LIFE</a:t>
            </a:r>
            <a:endParaRPr lang="en-US" dirty="0">
              <a:solidFill>
                <a:schemeClr val="tx1"/>
              </a:solidFill>
              <a:latin typeface="Impact" pitchFamily="34" charset="0"/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609600" y="1066800"/>
            <a:ext cx="1828800" cy="533400"/>
          </a:xfrm>
          <a:prstGeom prst="roundRect">
            <a:avLst/>
          </a:prstGeom>
          <a:solidFill>
            <a:schemeClr val="accent6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Impact" pitchFamily="34" charset="0"/>
              </a:rPr>
              <a:t>TIPS &amp; TRICKS</a:t>
            </a:r>
            <a:endParaRPr lang="en-US" dirty="0">
              <a:solidFill>
                <a:schemeClr val="tx1"/>
              </a:solidFill>
              <a:latin typeface="Impact" pitchFamily="34" charset="0"/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2438400" y="1066800"/>
            <a:ext cx="2667000" cy="533400"/>
          </a:xfrm>
          <a:prstGeom prst="roundRect">
            <a:avLst/>
          </a:prstGeom>
          <a:solidFill>
            <a:schemeClr val="tx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Impact" pitchFamily="34" charset="0"/>
              </a:rPr>
              <a:t>USE YOUR TOOLS!</a:t>
            </a:r>
            <a:endParaRPr lang="en-US" dirty="0">
              <a:latin typeface="Impact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1600200"/>
            <a:ext cx="9144000" cy="5257800"/>
          </a:xfrm>
          <a:prstGeom prst="rect">
            <a:avLst/>
          </a:prstGeom>
          <a:solidFill>
            <a:schemeClr val="accent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lvl="0" indent="-342900">
              <a:buClr>
                <a:schemeClr val="tx1"/>
              </a:buClr>
              <a:buSzPct val="100000"/>
              <a:buFont typeface="Arial"/>
              <a:buChar char="●"/>
            </a:pPr>
            <a:r>
              <a:rPr lang="en-US" sz="2000" dirty="0" smtClean="0">
                <a:solidFill>
                  <a:schemeClr val="tx1"/>
                </a:solidFill>
                <a:latin typeface="Century Gothic" pitchFamily="34" charset="0"/>
              </a:rPr>
              <a:t>Example 1: For a 4-unit </a:t>
            </a:r>
            <a:r>
              <a:rPr lang="en-US" sz="2000" dirty="0" smtClean="0">
                <a:solidFill>
                  <a:schemeClr val="tx1"/>
                </a:solidFill>
                <a:latin typeface="Century Gothic" pitchFamily="34" charset="0"/>
              </a:rPr>
              <a:t>class:</a:t>
            </a:r>
            <a:endParaRPr lang="en-US" sz="2000" dirty="0" smtClean="0">
              <a:solidFill>
                <a:schemeClr val="tx1"/>
              </a:solidFill>
              <a:latin typeface="Century Gothic" pitchFamily="34" charset="0"/>
            </a:endParaRPr>
          </a:p>
          <a:p>
            <a:pPr marL="457200" lvl="0" indent="457200">
              <a:buClr>
                <a:schemeClr val="tx1"/>
              </a:buClr>
            </a:pPr>
            <a:r>
              <a:rPr lang="en-US" sz="2000" dirty="0" smtClean="0">
                <a:solidFill>
                  <a:schemeClr val="tx1"/>
                </a:solidFill>
                <a:latin typeface="Century Gothic" pitchFamily="34" charset="0"/>
              </a:rPr>
              <a:t>In-Class Time:            4 hours per week (1 hour for each unit)</a:t>
            </a:r>
          </a:p>
          <a:p>
            <a:pPr marL="457200" lvl="0" indent="457200">
              <a:buClr>
                <a:schemeClr val="tx1"/>
              </a:buClr>
            </a:pPr>
            <a:r>
              <a:rPr lang="en-US" sz="2000" dirty="0" smtClean="0">
                <a:solidFill>
                  <a:schemeClr val="tx1"/>
                </a:solidFill>
                <a:latin typeface="Century Gothic" pitchFamily="34" charset="0"/>
              </a:rPr>
              <a:t>Homework Time:   </a:t>
            </a:r>
            <a:r>
              <a:rPr lang="en-US" sz="2000" u="sng" dirty="0" smtClean="0">
                <a:solidFill>
                  <a:schemeClr val="tx1"/>
                </a:solidFill>
                <a:latin typeface="Century Gothic" pitchFamily="34" charset="0"/>
              </a:rPr>
              <a:t>  + 8 hours per week (2 hours for each unit)</a:t>
            </a:r>
          </a:p>
          <a:p>
            <a:pPr marL="1371600" lvl="0" indent="457200">
              <a:buClr>
                <a:schemeClr val="tx1"/>
              </a:buClr>
            </a:pPr>
            <a:r>
              <a:rPr lang="en-US" sz="2000" dirty="0" smtClean="0">
                <a:solidFill>
                  <a:schemeClr val="tx1"/>
                </a:solidFill>
                <a:latin typeface="Century Gothic" pitchFamily="34" charset="0"/>
              </a:rPr>
              <a:t>Total Time: 12 hours per week for one 4-unit class</a:t>
            </a:r>
          </a:p>
          <a:p>
            <a:pPr>
              <a:buClr>
                <a:schemeClr val="tx1"/>
              </a:buClr>
            </a:pPr>
            <a:endParaRPr lang="en-US" sz="2000" dirty="0" smtClean="0">
              <a:solidFill>
                <a:schemeClr val="tx1"/>
              </a:solidFill>
              <a:latin typeface="Century Gothic" pitchFamily="34" charset="0"/>
            </a:endParaRPr>
          </a:p>
          <a:p>
            <a:pPr marL="457200" lvl="0" indent="-342900">
              <a:buClr>
                <a:schemeClr val="tx1"/>
              </a:buClr>
              <a:buSzPct val="100000"/>
              <a:buFont typeface="Arial"/>
              <a:buChar char="●"/>
            </a:pPr>
            <a:r>
              <a:rPr lang="en-US" sz="2000" dirty="0" smtClean="0">
                <a:solidFill>
                  <a:schemeClr val="tx1"/>
                </a:solidFill>
                <a:latin typeface="Century Gothic" pitchFamily="34" charset="0"/>
              </a:rPr>
              <a:t>Example 2: A student enrolled in 12 units </a:t>
            </a:r>
            <a:r>
              <a:rPr lang="en-US" sz="2000" dirty="0" smtClean="0">
                <a:solidFill>
                  <a:schemeClr val="tx1"/>
                </a:solidFill>
                <a:latin typeface="Century Gothic" pitchFamily="34" charset="0"/>
              </a:rPr>
              <a:t>would </a:t>
            </a:r>
            <a:r>
              <a:rPr lang="en-US" sz="2000" dirty="0" smtClean="0">
                <a:solidFill>
                  <a:schemeClr val="tx1"/>
                </a:solidFill>
                <a:latin typeface="Century Gothic" pitchFamily="34" charset="0"/>
              </a:rPr>
              <a:t>need to budget 36 hours per work for school work. This includes 12 hours in class and 24 hours of study time. </a:t>
            </a:r>
            <a:endParaRPr lang="en-US" sz="2000" dirty="0" smtClean="0">
              <a:solidFill>
                <a:schemeClr val="tx1"/>
              </a:solidFill>
              <a:latin typeface="Century Gothic" pitchFamily="34" charset="0"/>
            </a:endParaRPr>
          </a:p>
          <a:p>
            <a:pPr marL="457200" lvl="0" indent="-342900">
              <a:buClr>
                <a:schemeClr val="tx1"/>
              </a:buClr>
              <a:buSzPct val="100000"/>
            </a:pPr>
            <a:endParaRPr lang="en-US" sz="2000" dirty="0" smtClean="0">
              <a:solidFill>
                <a:schemeClr val="tx1"/>
              </a:solidFill>
              <a:latin typeface="Century Gothic" pitchFamily="34" charset="0"/>
            </a:endParaRPr>
          </a:p>
          <a:p>
            <a:pPr marL="457200" lvl="0" indent="-342900">
              <a:spcBef>
                <a:spcPts val="0"/>
              </a:spcBef>
              <a:buClr>
                <a:schemeClr val="tx1"/>
              </a:buClr>
              <a:buSzPct val="100000"/>
              <a:buFont typeface="Arial"/>
              <a:buChar char="●"/>
            </a:pPr>
            <a:r>
              <a:rPr lang="en-US" sz="2000" dirty="0" smtClean="0">
                <a:solidFill>
                  <a:schemeClr val="tx1"/>
                </a:solidFill>
                <a:latin typeface="Century Gothic" pitchFamily="34" charset="0"/>
              </a:rPr>
              <a:t>A student enrolled in 15 units would need to budget 45 hours a week for school work</a:t>
            </a:r>
            <a:r>
              <a:rPr lang="en-US" dirty="0" smtClean="0">
                <a:solidFill>
                  <a:srgbClr val="990000"/>
                </a:solidFill>
              </a:rPr>
              <a:t>.</a:t>
            </a:r>
            <a:endParaRPr lang="en-US" dirty="0">
              <a:solidFill>
                <a:srgbClr val="99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2590800"/>
            <a:ext cx="1847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2800" dirty="0">
              <a:latin typeface="AR CENA" pitchFamily="2" charset="0"/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5105400" y="1066800"/>
            <a:ext cx="2819400" cy="533400"/>
          </a:xfrm>
          <a:prstGeom prst="roundRect">
            <a:avLst/>
          </a:prstGeom>
          <a:solidFill>
            <a:schemeClr val="accent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Impact" pitchFamily="34" charset="0"/>
              </a:rPr>
              <a:t>CALCULATING COLLEGE UNITS</a:t>
            </a:r>
            <a:endParaRPr lang="en-US" dirty="0">
              <a:solidFill>
                <a:schemeClr val="tx1"/>
              </a:solidFill>
              <a:latin typeface="Impac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0"/>
            <a:ext cx="2362200" cy="533400"/>
          </a:xfrm>
          <a:prstGeom prst="roundRect">
            <a:avLst/>
          </a:prstGeom>
          <a:solidFill>
            <a:schemeClr val="accent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Impact" pitchFamily="34" charset="0"/>
              </a:rPr>
              <a:t>INTRODUCTION OF HOST</a:t>
            </a:r>
            <a:endParaRPr lang="en-US" dirty="0">
              <a:solidFill>
                <a:schemeClr val="tx1"/>
              </a:solidFill>
              <a:latin typeface="Impact" pitchFamily="34" charset="0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6019800" y="0"/>
            <a:ext cx="1828800" cy="533400"/>
          </a:xfrm>
          <a:prstGeom prst="roundRect">
            <a:avLst/>
          </a:prstGeom>
          <a:solidFill>
            <a:schemeClr val="accent6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Impact" pitchFamily="34" charset="0"/>
              </a:rPr>
              <a:t>I’m Here to Help!</a:t>
            </a:r>
            <a:endParaRPr lang="en-US" dirty="0">
              <a:solidFill>
                <a:schemeClr val="tx1"/>
              </a:solidFill>
              <a:latin typeface="Impact" pitchFamily="34" charset="0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2590800" y="0"/>
            <a:ext cx="3429000" cy="533400"/>
          </a:xfrm>
          <a:prstGeom prst="roundRect">
            <a:avLst/>
          </a:prstGeom>
          <a:solidFill>
            <a:schemeClr val="accent3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Impact" pitchFamily="34" charset="0"/>
              </a:rPr>
              <a:t>ARE YOU A TIME SCHIZOPHRENIC?</a:t>
            </a:r>
            <a:endParaRPr lang="en-US" dirty="0">
              <a:solidFill>
                <a:schemeClr val="tx1"/>
              </a:solidFill>
              <a:latin typeface="Impact" pitchFamily="34" charset="0"/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0" y="533400"/>
            <a:ext cx="2667000" cy="533400"/>
          </a:xfrm>
          <a:prstGeom prst="roundRect">
            <a:avLst/>
          </a:prstGeom>
          <a:solidFill>
            <a:schemeClr val="tx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Impact" pitchFamily="34" charset="0"/>
              </a:rPr>
              <a:t>Sometimes Less is More</a:t>
            </a:r>
            <a:endParaRPr lang="en-US" dirty="0">
              <a:latin typeface="Impact" pitchFamily="34" charset="0"/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2667000" y="533400"/>
            <a:ext cx="2819400" cy="533400"/>
          </a:xfrm>
          <a:prstGeom prst="roundRect">
            <a:avLst/>
          </a:prstGeom>
          <a:solidFill>
            <a:schemeClr val="accent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Impact" pitchFamily="34" charset="0"/>
              </a:rPr>
              <a:t>WHAT ARE YOUR PRIORITIES?</a:t>
            </a:r>
            <a:endParaRPr lang="en-US" dirty="0">
              <a:solidFill>
                <a:schemeClr val="tx1"/>
              </a:solidFill>
              <a:latin typeface="Impact" pitchFamily="34" charset="0"/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5486400" y="533400"/>
            <a:ext cx="2209800" cy="533400"/>
          </a:xfrm>
          <a:prstGeom prst="roundRect">
            <a:avLst/>
          </a:prstGeom>
          <a:solidFill>
            <a:schemeClr val="accent3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Impact" pitchFamily="34" charset="0"/>
              </a:rPr>
              <a:t>A WEEK IN YOUR LIFE</a:t>
            </a:r>
            <a:endParaRPr lang="en-US" dirty="0">
              <a:solidFill>
                <a:schemeClr val="tx1"/>
              </a:solidFill>
              <a:latin typeface="Impact" pitchFamily="34" charset="0"/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609600" y="1066800"/>
            <a:ext cx="1828800" cy="533400"/>
          </a:xfrm>
          <a:prstGeom prst="roundRect">
            <a:avLst/>
          </a:prstGeom>
          <a:solidFill>
            <a:schemeClr val="accent6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Impact" pitchFamily="34" charset="0"/>
              </a:rPr>
              <a:t>TIPS &amp; TRICKS</a:t>
            </a:r>
            <a:endParaRPr lang="en-US" dirty="0">
              <a:solidFill>
                <a:schemeClr val="tx1"/>
              </a:solidFill>
              <a:latin typeface="Impact" pitchFamily="34" charset="0"/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2438400" y="1066800"/>
            <a:ext cx="2667000" cy="533400"/>
          </a:xfrm>
          <a:prstGeom prst="roundRect">
            <a:avLst/>
          </a:prstGeom>
          <a:solidFill>
            <a:schemeClr val="tx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Impact" pitchFamily="34" charset="0"/>
              </a:rPr>
              <a:t>USE YOUR TOOLS!</a:t>
            </a:r>
            <a:endParaRPr lang="en-US" dirty="0">
              <a:latin typeface="Impact" pitchFamily="34" charset="0"/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5105400" y="1066800"/>
            <a:ext cx="2819400" cy="533400"/>
          </a:xfrm>
          <a:prstGeom prst="roundRect">
            <a:avLst/>
          </a:prstGeom>
          <a:solidFill>
            <a:schemeClr val="accent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Impact" pitchFamily="34" charset="0"/>
              </a:rPr>
              <a:t>CALCULATING COLLEGE UNITS</a:t>
            </a:r>
            <a:endParaRPr lang="en-US" dirty="0">
              <a:solidFill>
                <a:schemeClr val="tx1"/>
              </a:solidFill>
              <a:latin typeface="Impact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2133600"/>
            <a:ext cx="9144000" cy="4724400"/>
          </a:xfrm>
          <a:prstGeom prst="rect">
            <a:avLst/>
          </a:prstGeom>
          <a:solidFill>
            <a:schemeClr val="accent3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457200" y="2743200"/>
            <a:ext cx="8001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342900">
              <a:lnSpc>
                <a:spcPct val="200000"/>
              </a:lnSpc>
              <a:spcBef>
                <a:spcPts val="0"/>
              </a:spcBef>
              <a:buClr>
                <a:srgbClr val="990000"/>
              </a:buClr>
              <a:buSzPct val="100000"/>
            </a:pPr>
            <a:r>
              <a:rPr lang="en" sz="2400" dirty="0" smtClean="0">
                <a:latin typeface="Century Gothic" pitchFamily="34" charset="0"/>
              </a:rPr>
              <a:t>“Studying in 30-50 minute intervals with 10 </a:t>
            </a:r>
            <a:r>
              <a:rPr lang="en" sz="2400" dirty="0" smtClean="0">
                <a:latin typeface="Century Gothic" pitchFamily="34" charset="0"/>
              </a:rPr>
              <a:t>minute breaks </a:t>
            </a:r>
            <a:r>
              <a:rPr lang="en" sz="2400" dirty="0" smtClean="0">
                <a:latin typeface="Century Gothic" pitchFamily="34" charset="0"/>
              </a:rPr>
              <a:t>in between is the most effective way to retain information.”</a:t>
            </a:r>
            <a:endParaRPr lang="en" sz="2400" dirty="0">
              <a:latin typeface="Century Gothic" pitchFamily="34" charset="0"/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304800" y="1600200"/>
            <a:ext cx="1905000" cy="533400"/>
          </a:xfrm>
          <a:prstGeom prst="roundRect">
            <a:avLst/>
          </a:prstGeom>
          <a:solidFill>
            <a:schemeClr val="accent3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Impact" pitchFamily="34" charset="0"/>
              </a:rPr>
              <a:t>BREAK TIME</a:t>
            </a:r>
            <a:endParaRPr lang="en-US" dirty="0">
              <a:solidFill>
                <a:schemeClr val="tx1"/>
              </a:solidFill>
              <a:latin typeface="Impac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0"/>
            <a:ext cx="2362200" cy="533400"/>
          </a:xfrm>
          <a:prstGeom prst="roundRect">
            <a:avLst/>
          </a:prstGeom>
          <a:solidFill>
            <a:schemeClr val="accent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Impact" pitchFamily="34" charset="0"/>
              </a:rPr>
              <a:t>INTRODUCTION OF HOST</a:t>
            </a:r>
            <a:endParaRPr lang="en-US" dirty="0">
              <a:solidFill>
                <a:schemeClr val="tx1"/>
              </a:solidFill>
              <a:latin typeface="Impact" pitchFamily="34" charset="0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6019800" y="0"/>
            <a:ext cx="1828800" cy="533400"/>
          </a:xfrm>
          <a:prstGeom prst="roundRect">
            <a:avLst/>
          </a:prstGeom>
          <a:solidFill>
            <a:schemeClr val="accent6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Impact" pitchFamily="34" charset="0"/>
              </a:rPr>
              <a:t>I’m Here to Help!</a:t>
            </a:r>
            <a:endParaRPr lang="en-US" dirty="0">
              <a:solidFill>
                <a:schemeClr val="tx1"/>
              </a:solidFill>
              <a:latin typeface="Impact" pitchFamily="34" charset="0"/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2590800" y="0"/>
            <a:ext cx="3429000" cy="533400"/>
          </a:xfrm>
          <a:prstGeom prst="roundRect">
            <a:avLst/>
          </a:prstGeom>
          <a:solidFill>
            <a:schemeClr val="accent3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Impact" pitchFamily="34" charset="0"/>
              </a:rPr>
              <a:t>ARE YOU A TIME SCHIZOPHRENIC?</a:t>
            </a:r>
            <a:endParaRPr lang="en-US" dirty="0">
              <a:solidFill>
                <a:schemeClr val="tx1"/>
              </a:solidFill>
              <a:latin typeface="Impact" pitchFamily="34" charset="0"/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0" y="533400"/>
            <a:ext cx="2667000" cy="533400"/>
          </a:xfrm>
          <a:prstGeom prst="roundRect">
            <a:avLst/>
          </a:prstGeom>
          <a:solidFill>
            <a:schemeClr val="tx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Impact" pitchFamily="34" charset="0"/>
              </a:rPr>
              <a:t>Sometimes Less is More</a:t>
            </a:r>
            <a:endParaRPr lang="en-US" dirty="0">
              <a:latin typeface="Impact" pitchFamily="34" charset="0"/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2667000" y="533400"/>
            <a:ext cx="2819400" cy="533400"/>
          </a:xfrm>
          <a:prstGeom prst="roundRect">
            <a:avLst/>
          </a:prstGeom>
          <a:solidFill>
            <a:schemeClr val="accent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Impact" pitchFamily="34" charset="0"/>
              </a:rPr>
              <a:t>WHAT ARE YOUR PRIORITIES?</a:t>
            </a:r>
            <a:endParaRPr lang="en-US" dirty="0">
              <a:solidFill>
                <a:schemeClr val="tx1"/>
              </a:solidFill>
              <a:latin typeface="Impact" pitchFamily="34" charset="0"/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5486400" y="533400"/>
            <a:ext cx="2209800" cy="533400"/>
          </a:xfrm>
          <a:prstGeom prst="roundRect">
            <a:avLst/>
          </a:prstGeom>
          <a:solidFill>
            <a:schemeClr val="accent3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Impact" pitchFamily="34" charset="0"/>
              </a:rPr>
              <a:t>A WEEK IN YOUR LIFE</a:t>
            </a:r>
            <a:endParaRPr lang="en-US" dirty="0">
              <a:solidFill>
                <a:schemeClr val="tx1"/>
              </a:solidFill>
              <a:latin typeface="Impact" pitchFamily="34" charset="0"/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609600" y="1066800"/>
            <a:ext cx="1828800" cy="533400"/>
          </a:xfrm>
          <a:prstGeom prst="roundRect">
            <a:avLst/>
          </a:prstGeom>
          <a:solidFill>
            <a:schemeClr val="accent6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Impact" pitchFamily="34" charset="0"/>
              </a:rPr>
              <a:t>TIPS &amp; TRICKS</a:t>
            </a:r>
            <a:endParaRPr lang="en-US" dirty="0">
              <a:solidFill>
                <a:schemeClr val="tx1"/>
              </a:solidFill>
              <a:latin typeface="Impact" pitchFamily="34" charset="0"/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2438400" y="1066800"/>
            <a:ext cx="2667000" cy="533400"/>
          </a:xfrm>
          <a:prstGeom prst="roundRect">
            <a:avLst/>
          </a:prstGeom>
          <a:solidFill>
            <a:schemeClr val="tx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Impact" pitchFamily="34" charset="0"/>
              </a:rPr>
              <a:t>USE YOUR TOOLS!</a:t>
            </a:r>
            <a:endParaRPr lang="en-US" dirty="0">
              <a:latin typeface="Impact" pitchFamily="34" charset="0"/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5105400" y="1066800"/>
            <a:ext cx="2819400" cy="533400"/>
          </a:xfrm>
          <a:prstGeom prst="roundRect">
            <a:avLst/>
          </a:prstGeom>
          <a:solidFill>
            <a:schemeClr val="accent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Impact" pitchFamily="34" charset="0"/>
              </a:rPr>
              <a:t>CALCULATING COLLEGE UNITS</a:t>
            </a:r>
            <a:endParaRPr lang="en-US" dirty="0">
              <a:solidFill>
                <a:schemeClr val="tx1"/>
              </a:solidFill>
              <a:latin typeface="Impact" pitchFamily="34" charset="0"/>
            </a:endParaRPr>
          </a:p>
        </p:txBody>
      </p:sp>
      <p:sp>
        <p:nvSpPr>
          <p:cNvPr id="27" name="Rounded Rectangle 26"/>
          <p:cNvSpPr/>
          <p:nvPr/>
        </p:nvSpPr>
        <p:spPr>
          <a:xfrm>
            <a:off x="304800" y="1600200"/>
            <a:ext cx="1905000" cy="533400"/>
          </a:xfrm>
          <a:prstGeom prst="roundRect">
            <a:avLst/>
          </a:prstGeom>
          <a:solidFill>
            <a:schemeClr val="accent3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Impact" pitchFamily="34" charset="0"/>
              </a:rPr>
              <a:t>BREAK TIME</a:t>
            </a:r>
            <a:endParaRPr lang="en-US" dirty="0">
              <a:solidFill>
                <a:schemeClr val="tx1"/>
              </a:solidFill>
              <a:latin typeface="Impact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2133600"/>
            <a:ext cx="9144000" cy="4724400"/>
          </a:xfrm>
          <a:prstGeom prst="rect">
            <a:avLst/>
          </a:prstGeom>
          <a:solidFill>
            <a:schemeClr val="accent6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Rounded Rectangle 27"/>
          <p:cNvSpPr/>
          <p:nvPr/>
        </p:nvSpPr>
        <p:spPr>
          <a:xfrm>
            <a:off x="2209800" y="1600200"/>
            <a:ext cx="2514600" cy="533400"/>
          </a:xfrm>
          <a:prstGeom prst="roundRect">
            <a:avLst/>
          </a:prstGeom>
          <a:solidFill>
            <a:schemeClr val="accent6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Impact" pitchFamily="34" charset="0"/>
              </a:rPr>
              <a:t>CHANGE YOUR ATTITUDE</a:t>
            </a:r>
            <a:endParaRPr lang="en-US" dirty="0">
              <a:solidFill>
                <a:schemeClr val="tx1"/>
              </a:solidFill>
              <a:latin typeface="Impact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762000" y="2743200"/>
            <a:ext cx="61722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342900">
              <a:lnSpc>
                <a:spcPct val="200000"/>
              </a:lnSpc>
              <a:buSzPct val="100000"/>
              <a:buFont typeface="Arial"/>
              <a:buChar char="●"/>
            </a:pPr>
            <a:r>
              <a:rPr lang="en" sz="2400" dirty="0" smtClean="0">
                <a:latin typeface="Century Gothic" pitchFamily="34" charset="0"/>
              </a:rPr>
              <a:t>Feeling overwhelmed</a:t>
            </a:r>
          </a:p>
          <a:p>
            <a:pPr marL="914400" lvl="1" indent="-342900">
              <a:lnSpc>
                <a:spcPct val="200000"/>
              </a:lnSpc>
              <a:buSzPct val="100000"/>
              <a:buFont typeface="Courier New"/>
              <a:buChar char="o"/>
            </a:pPr>
            <a:r>
              <a:rPr lang="en" sz="2400" dirty="0" smtClean="0">
                <a:latin typeface="Century Gothic" pitchFamily="34" charset="0"/>
              </a:rPr>
              <a:t>Procrastination</a:t>
            </a:r>
          </a:p>
          <a:p>
            <a:pPr marL="914400" lvl="1" indent="-342900">
              <a:lnSpc>
                <a:spcPct val="200000"/>
              </a:lnSpc>
              <a:buSzPct val="100000"/>
              <a:buFont typeface="Courier New"/>
              <a:buChar char="o"/>
            </a:pPr>
            <a:r>
              <a:rPr lang="en" sz="2400" dirty="0" smtClean="0">
                <a:latin typeface="Century Gothic" pitchFamily="34" charset="0"/>
              </a:rPr>
              <a:t>Complaining about schedule</a:t>
            </a:r>
          </a:p>
          <a:p>
            <a:pPr marL="457200" lvl="0" indent="-342900">
              <a:lnSpc>
                <a:spcPct val="200000"/>
              </a:lnSpc>
              <a:buSzPct val="100000"/>
              <a:buFont typeface="Arial"/>
              <a:buChar char="●"/>
            </a:pPr>
            <a:r>
              <a:rPr lang="en" sz="2400" dirty="0" smtClean="0">
                <a:latin typeface="Century Gothic" pitchFamily="34" charset="0"/>
              </a:rPr>
              <a:t>Think: “I HAVE CONTROL”</a:t>
            </a:r>
            <a:endParaRPr lang="en" sz="2400" dirty="0"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0"/>
            <a:ext cx="2362200" cy="533400"/>
          </a:xfrm>
          <a:prstGeom prst="roundRect">
            <a:avLst/>
          </a:prstGeom>
          <a:solidFill>
            <a:schemeClr val="accent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Impact" pitchFamily="34" charset="0"/>
              </a:rPr>
              <a:t>INTRODUCTION OF HOST</a:t>
            </a:r>
            <a:endParaRPr lang="en-US" dirty="0">
              <a:solidFill>
                <a:schemeClr val="tx1"/>
              </a:solidFill>
              <a:latin typeface="Impact" pitchFamily="34" charset="0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6019800" y="0"/>
            <a:ext cx="1828800" cy="533400"/>
          </a:xfrm>
          <a:prstGeom prst="roundRect">
            <a:avLst/>
          </a:prstGeom>
          <a:solidFill>
            <a:schemeClr val="accent6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Impact" pitchFamily="34" charset="0"/>
              </a:rPr>
              <a:t>I’m Here to Help!</a:t>
            </a:r>
            <a:endParaRPr lang="en-US" dirty="0">
              <a:solidFill>
                <a:schemeClr val="tx1"/>
              </a:solidFill>
              <a:latin typeface="Impact" pitchFamily="34" charset="0"/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2590800" y="0"/>
            <a:ext cx="3429000" cy="533400"/>
          </a:xfrm>
          <a:prstGeom prst="roundRect">
            <a:avLst/>
          </a:prstGeom>
          <a:solidFill>
            <a:schemeClr val="accent3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Impact" pitchFamily="34" charset="0"/>
              </a:rPr>
              <a:t>ARE YOU A TIME SCHIZOPHRENIC?</a:t>
            </a:r>
            <a:endParaRPr lang="en-US" dirty="0">
              <a:solidFill>
                <a:schemeClr val="tx1"/>
              </a:solidFill>
              <a:latin typeface="Impact" pitchFamily="34" charset="0"/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0" y="533400"/>
            <a:ext cx="2667000" cy="533400"/>
          </a:xfrm>
          <a:prstGeom prst="roundRect">
            <a:avLst/>
          </a:prstGeom>
          <a:solidFill>
            <a:schemeClr val="tx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Impact" pitchFamily="34" charset="0"/>
              </a:rPr>
              <a:t>Sometimes Less is More</a:t>
            </a:r>
            <a:endParaRPr lang="en-US" dirty="0">
              <a:latin typeface="Impact" pitchFamily="34" charset="0"/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2667000" y="533400"/>
            <a:ext cx="2819400" cy="533400"/>
          </a:xfrm>
          <a:prstGeom prst="roundRect">
            <a:avLst/>
          </a:prstGeom>
          <a:solidFill>
            <a:schemeClr val="accent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Impact" pitchFamily="34" charset="0"/>
              </a:rPr>
              <a:t>WHAT ARE YOUR PRIORITIES?</a:t>
            </a:r>
            <a:endParaRPr lang="en-US" dirty="0">
              <a:solidFill>
                <a:schemeClr val="tx1"/>
              </a:solidFill>
              <a:latin typeface="Impact" pitchFamily="34" charset="0"/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5486400" y="533400"/>
            <a:ext cx="2209800" cy="533400"/>
          </a:xfrm>
          <a:prstGeom prst="roundRect">
            <a:avLst/>
          </a:prstGeom>
          <a:solidFill>
            <a:schemeClr val="accent3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Impact" pitchFamily="34" charset="0"/>
              </a:rPr>
              <a:t>A WEEK IN YOUR LIFE</a:t>
            </a:r>
            <a:endParaRPr lang="en-US" dirty="0">
              <a:solidFill>
                <a:schemeClr val="tx1"/>
              </a:solidFill>
              <a:latin typeface="Impact" pitchFamily="34" charset="0"/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609600" y="1066800"/>
            <a:ext cx="1828800" cy="533400"/>
          </a:xfrm>
          <a:prstGeom prst="roundRect">
            <a:avLst/>
          </a:prstGeom>
          <a:solidFill>
            <a:schemeClr val="accent6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Impact" pitchFamily="34" charset="0"/>
              </a:rPr>
              <a:t>TIPS &amp; TRICKS</a:t>
            </a:r>
            <a:endParaRPr lang="en-US" dirty="0">
              <a:solidFill>
                <a:schemeClr val="tx1"/>
              </a:solidFill>
              <a:latin typeface="Impact" pitchFamily="34" charset="0"/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2438400" y="1066800"/>
            <a:ext cx="2667000" cy="533400"/>
          </a:xfrm>
          <a:prstGeom prst="roundRect">
            <a:avLst/>
          </a:prstGeom>
          <a:solidFill>
            <a:schemeClr val="tx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Impact" pitchFamily="34" charset="0"/>
              </a:rPr>
              <a:t>USE YOUR TOOLS!</a:t>
            </a:r>
            <a:endParaRPr lang="en-US" dirty="0">
              <a:latin typeface="Impact" pitchFamily="34" charset="0"/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5105400" y="1066800"/>
            <a:ext cx="2819400" cy="533400"/>
          </a:xfrm>
          <a:prstGeom prst="roundRect">
            <a:avLst/>
          </a:prstGeom>
          <a:solidFill>
            <a:schemeClr val="accent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Impact" pitchFamily="34" charset="0"/>
              </a:rPr>
              <a:t>CALCULATING COLLEGE UNITS</a:t>
            </a:r>
            <a:endParaRPr lang="en-US" dirty="0">
              <a:solidFill>
                <a:schemeClr val="tx1"/>
              </a:solidFill>
              <a:latin typeface="Impact" pitchFamily="34" charset="0"/>
            </a:endParaRPr>
          </a:p>
        </p:txBody>
      </p:sp>
      <p:sp>
        <p:nvSpPr>
          <p:cNvPr id="27" name="Rounded Rectangle 26"/>
          <p:cNvSpPr/>
          <p:nvPr/>
        </p:nvSpPr>
        <p:spPr>
          <a:xfrm>
            <a:off x="304800" y="1600200"/>
            <a:ext cx="1905000" cy="533400"/>
          </a:xfrm>
          <a:prstGeom prst="roundRect">
            <a:avLst/>
          </a:prstGeom>
          <a:solidFill>
            <a:schemeClr val="accent3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Impact" pitchFamily="34" charset="0"/>
              </a:rPr>
              <a:t>BREAK TIME</a:t>
            </a:r>
            <a:endParaRPr lang="en-US" dirty="0">
              <a:solidFill>
                <a:schemeClr val="tx1"/>
              </a:solidFill>
              <a:latin typeface="Impact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2133600"/>
            <a:ext cx="9144000" cy="4724400"/>
          </a:xfrm>
          <a:prstGeom prst="rect">
            <a:avLst/>
          </a:prstGeom>
          <a:solidFill>
            <a:schemeClr val="tx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Rounded Rectangle 27"/>
          <p:cNvSpPr/>
          <p:nvPr/>
        </p:nvSpPr>
        <p:spPr>
          <a:xfrm>
            <a:off x="2209800" y="1600200"/>
            <a:ext cx="2514600" cy="533400"/>
          </a:xfrm>
          <a:prstGeom prst="roundRect">
            <a:avLst/>
          </a:prstGeom>
          <a:solidFill>
            <a:schemeClr val="accent6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Impact" pitchFamily="34" charset="0"/>
              </a:rPr>
              <a:t>CHANGE YOUR ATTITUDE</a:t>
            </a:r>
            <a:endParaRPr lang="en-US" dirty="0">
              <a:solidFill>
                <a:schemeClr val="tx1"/>
              </a:solidFill>
              <a:latin typeface="Impact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457200" y="2743200"/>
            <a:ext cx="8077200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342900" algn="ctr">
              <a:lnSpc>
                <a:spcPct val="200000"/>
              </a:lnSpc>
              <a:buSzPct val="100000"/>
            </a:pPr>
            <a:r>
              <a:rPr lang="en" sz="4400" dirty="0" smtClean="0">
                <a:solidFill>
                  <a:schemeClr val="bg1"/>
                </a:solidFill>
                <a:latin typeface="Century Gothic" pitchFamily="34" charset="0"/>
              </a:rPr>
              <a:t>Any questions? </a:t>
            </a:r>
            <a:br>
              <a:rPr lang="en" sz="4400" dirty="0" smtClean="0">
                <a:solidFill>
                  <a:schemeClr val="bg1"/>
                </a:solidFill>
                <a:latin typeface="Century Gothic" pitchFamily="34" charset="0"/>
              </a:rPr>
            </a:br>
            <a:r>
              <a:rPr lang="en" sz="4400" dirty="0" smtClean="0">
                <a:solidFill>
                  <a:schemeClr val="bg1"/>
                </a:solidFill>
                <a:latin typeface="Century Gothic" pitchFamily="34" charset="0"/>
              </a:rPr>
              <a:t>More tips? </a:t>
            </a:r>
            <a:endParaRPr lang="en" sz="4400" dirty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4724400" y="1600200"/>
            <a:ext cx="2667000" cy="533400"/>
          </a:xfrm>
          <a:prstGeom prst="roundRect">
            <a:avLst/>
          </a:prstGeom>
          <a:solidFill>
            <a:schemeClr val="tx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Impact" pitchFamily="34" charset="0"/>
              </a:rPr>
              <a:t>Q&amp;A WITH QUE!</a:t>
            </a:r>
            <a:endParaRPr lang="en-US" dirty="0">
              <a:latin typeface="Impac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2133600"/>
            <a:ext cx="9144000" cy="47244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" name="Rounded Rectangle 31"/>
          <p:cNvSpPr/>
          <p:nvPr/>
        </p:nvSpPr>
        <p:spPr>
          <a:xfrm>
            <a:off x="457200" y="2362200"/>
            <a:ext cx="5334000" cy="1447800"/>
          </a:xfrm>
          <a:prstGeom prst="roundRect">
            <a:avLst/>
          </a:prstGeom>
          <a:solidFill>
            <a:schemeClr val="tx2"/>
          </a:solidFill>
          <a:ln>
            <a:solidFill>
              <a:schemeClr val="accent6"/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Impact" pitchFamily="34" charset="0"/>
              </a:rPr>
              <a:t>CONTACT ME!</a:t>
            </a:r>
            <a:endParaRPr lang="en-US" sz="2400" dirty="0">
              <a:latin typeface="Impact" pitchFamily="34" charset="0"/>
            </a:endParaRPr>
          </a:p>
        </p:txBody>
      </p:sp>
      <p:sp>
        <p:nvSpPr>
          <p:cNvPr id="33" name="Rounded Rectangle 32"/>
          <p:cNvSpPr/>
          <p:nvPr/>
        </p:nvSpPr>
        <p:spPr>
          <a:xfrm>
            <a:off x="457200" y="3733800"/>
            <a:ext cx="5334000" cy="1447800"/>
          </a:xfrm>
          <a:prstGeom prst="roundRect">
            <a:avLst/>
          </a:prstGeom>
          <a:solidFill>
            <a:schemeClr val="tx2"/>
          </a:solidFill>
          <a:ln>
            <a:solidFill>
              <a:schemeClr val="accent6"/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Impact" pitchFamily="34" charset="0"/>
              </a:rPr>
              <a:t>Jennifer </a:t>
            </a:r>
            <a:r>
              <a:rPr lang="en-US" sz="2400" dirty="0" err="1" smtClean="0">
                <a:latin typeface="Impact" pitchFamily="34" charset="0"/>
              </a:rPr>
              <a:t>Que</a:t>
            </a:r>
            <a:endParaRPr lang="en-US" sz="2400" dirty="0">
              <a:latin typeface="Impact" pitchFamily="34" charset="0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457200" y="5029200"/>
            <a:ext cx="5334000" cy="1447800"/>
          </a:xfrm>
          <a:prstGeom prst="roundRect">
            <a:avLst/>
          </a:prstGeom>
          <a:solidFill>
            <a:schemeClr val="tx2"/>
          </a:solidFill>
          <a:ln>
            <a:solidFill>
              <a:schemeClr val="accent6"/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Impact" pitchFamily="34" charset="0"/>
              </a:rPr>
              <a:t>j</a:t>
            </a:r>
            <a:r>
              <a:rPr lang="en-US" sz="2400" dirty="0" smtClean="0">
                <a:latin typeface="Impact" pitchFamily="34" charset="0"/>
              </a:rPr>
              <a:t>ennifer.h.que@gmail.com </a:t>
            </a:r>
            <a:endParaRPr lang="en-US" sz="2400" dirty="0">
              <a:latin typeface="Impact" pitchFamily="34" charset="0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228600" y="0"/>
            <a:ext cx="2362200" cy="533400"/>
          </a:xfrm>
          <a:prstGeom prst="roundRect">
            <a:avLst/>
          </a:prstGeom>
          <a:solidFill>
            <a:schemeClr val="accent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Impact" pitchFamily="34" charset="0"/>
              </a:rPr>
              <a:t>INTRODUCTION OF HOST</a:t>
            </a:r>
            <a:endParaRPr lang="en-US" dirty="0">
              <a:solidFill>
                <a:schemeClr val="tx1"/>
              </a:solidFill>
              <a:latin typeface="Impact" pitchFamily="34" charset="0"/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6019800" y="0"/>
            <a:ext cx="1828800" cy="533400"/>
          </a:xfrm>
          <a:prstGeom prst="roundRect">
            <a:avLst/>
          </a:prstGeom>
          <a:solidFill>
            <a:schemeClr val="accent6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Impact" pitchFamily="34" charset="0"/>
              </a:rPr>
              <a:t>I’m Here to Help!</a:t>
            </a:r>
            <a:endParaRPr lang="en-US" dirty="0">
              <a:solidFill>
                <a:schemeClr val="tx1"/>
              </a:solidFill>
              <a:latin typeface="Impact" pitchFamily="34" charset="0"/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2590800" y="0"/>
            <a:ext cx="3429000" cy="533400"/>
          </a:xfrm>
          <a:prstGeom prst="roundRect">
            <a:avLst/>
          </a:prstGeom>
          <a:solidFill>
            <a:schemeClr val="accent3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Impact" pitchFamily="34" charset="0"/>
              </a:rPr>
              <a:t>ARE YOU A TIME SCHIZOPHRENIC?</a:t>
            </a:r>
            <a:endParaRPr lang="en-US" dirty="0">
              <a:solidFill>
                <a:schemeClr val="tx1"/>
              </a:solidFill>
              <a:latin typeface="Impact" pitchFamily="34" charset="0"/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0" y="533400"/>
            <a:ext cx="2667000" cy="533400"/>
          </a:xfrm>
          <a:prstGeom prst="roundRect">
            <a:avLst/>
          </a:prstGeom>
          <a:solidFill>
            <a:schemeClr val="tx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Impact" pitchFamily="34" charset="0"/>
              </a:rPr>
              <a:t>Sometimes Less is More</a:t>
            </a:r>
            <a:endParaRPr lang="en-US" dirty="0">
              <a:latin typeface="Impact" pitchFamily="34" charset="0"/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2667000" y="533400"/>
            <a:ext cx="2819400" cy="533400"/>
          </a:xfrm>
          <a:prstGeom prst="roundRect">
            <a:avLst/>
          </a:prstGeom>
          <a:solidFill>
            <a:schemeClr val="accent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Impact" pitchFamily="34" charset="0"/>
              </a:rPr>
              <a:t>WHAT ARE YOUR PRIORITIES?</a:t>
            </a:r>
            <a:endParaRPr lang="en-US" dirty="0">
              <a:solidFill>
                <a:schemeClr val="tx1"/>
              </a:solidFill>
              <a:latin typeface="Impact" pitchFamily="34" charset="0"/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5486400" y="533400"/>
            <a:ext cx="2209800" cy="533400"/>
          </a:xfrm>
          <a:prstGeom prst="roundRect">
            <a:avLst/>
          </a:prstGeom>
          <a:solidFill>
            <a:schemeClr val="accent3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Impact" pitchFamily="34" charset="0"/>
              </a:rPr>
              <a:t>A WEEK IN YOUR LIFE</a:t>
            </a:r>
            <a:endParaRPr lang="en-US" dirty="0">
              <a:solidFill>
                <a:schemeClr val="tx1"/>
              </a:solidFill>
              <a:latin typeface="Impact" pitchFamily="34" charset="0"/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609600" y="1066800"/>
            <a:ext cx="1828800" cy="533400"/>
          </a:xfrm>
          <a:prstGeom prst="roundRect">
            <a:avLst/>
          </a:prstGeom>
          <a:solidFill>
            <a:schemeClr val="accent6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Impact" pitchFamily="34" charset="0"/>
              </a:rPr>
              <a:t>TIPS &amp; TRICKS</a:t>
            </a:r>
            <a:endParaRPr lang="en-US" dirty="0">
              <a:solidFill>
                <a:schemeClr val="tx1"/>
              </a:solidFill>
              <a:latin typeface="Impact" pitchFamily="34" charset="0"/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2438400" y="1066800"/>
            <a:ext cx="2667000" cy="533400"/>
          </a:xfrm>
          <a:prstGeom prst="roundRect">
            <a:avLst/>
          </a:prstGeom>
          <a:solidFill>
            <a:schemeClr val="tx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Impact" pitchFamily="34" charset="0"/>
              </a:rPr>
              <a:t>USE YOUR TOOLS!</a:t>
            </a:r>
            <a:endParaRPr lang="en-US" dirty="0">
              <a:latin typeface="Impact" pitchFamily="34" charset="0"/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5105400" y="1066800"/>
            <a:ext cx="2819400" cy="533400"/>
          </a:xfrm>
          <a:prstGeom prst="roundRect">
            <a:avLst/>
          </a:prstGeom>
          <a:solidFill>
            <a:schemeClr val="accent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Impact" pitchFamily="34" charset="0"/>
              </a:rPr>
              <a:t>CALCULATING COLLEGE UNITS</a:t>
            </a:r>
            <a:endParaRPr lang="en-US" dirty="0">
              <a:solidFill>
                <a:schemeClr val="tx1"/>
              </a:solidFill>
              <a:latin typeface="Impact" pitchFamily="34" charset="0"/>
            </a:endParaRPr>
          </a:p>
        </p:txBody>
      </p:sp>
      <p:sp>
        <p:nvSpPr>
          <p:cNvPr id="27" name="Rounded Rectangle 26"/>
          <p:cNvSpPr/>
          <p:nvPr/>
        </p:nvSpPr>
        <p:spPr>
          <a:xfrm>
            <a:off x="304800" y="1600200"/>
            <a:ext cx="1905000" cy="533400"/>
          </a:xfrm>
          <a:prstGeom prst="roundRect">
            <a:avLst/>
          </a:prstGeom>
          <a:solidFill>
            <a:schemeClr val="accent3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Impact" pitchFamily="34" charset="0"/>
              </a:rPr>
              <a:t>BREAK TIME</a:t>
            </a:r>
            <a:endParaRPr lang="en-US" dirty="0">
              <a:solidFill>
                <a:schemeClr val="tx1"/>
              </a:solidFill>
              <a:latin typeface="Impact" pitchFamily="34" charset="0"/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2209800" y="1600200"/>
            <a:ext cx="2514600" cy="533400"/>
          </a:xfrm>
          <a:prstGeom prst="roundRect">
            <a:avLst/>
          </a:prstGeom>
          <a:solidFill>
            <a:schemeClr val="accent6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Impact" pitchFamily="34" charset="0"/>
              </a:rPr>
              <a:t>CHANGE YOUR ATTITUDE</a:t>
            </a:r>
            <a:endParaRPr lang="en-US" dirty="0">
              <a:solidFill>
                <a:schemeClr val="tx1"/>
              </a:solidFill>
              <a:latin typeface="Impact" pitchFamily="34" charset="0"/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4724400" y="1600200"/>
            <a:ext cx="2667000" cy="533400"/>
          </a:xfrm>
          <a:prstGeom prst="roundRect">
            <a:avLst/>
          </a:prstGeom>
          <a:solidFill>
            <a:schemeClr val="tx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Impact" pitchFamily="34" charset="0"/>
              </a:rPr>
              <a:t>Q&amp;A WITH QUE!</a:t>
            </a:r>
            <a:endParaRPr lang="en-US" dirty="0">
              <a:latin typeface="Impact" pitchFamily="34" charset="0"/>
            </a:endParaRPr>
          </a:p>
        </p:txBody>
      </p:sp>
      <p:pic>
        <p:nvPicPr>
          <p:cNvPr id="30" name="Picture 29" descr="IMG_867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24600" y="2590800"/>
            <a:ext cx="2286000" cy="3429000"/>
          </a:xfrm>
          <a:prstGeom prst="rect">
            <a:avLst/>
          </a:prstGeom>
          <a:ln w="88900" cap="sq" cmpd="thickThin">
            <a:solidFill>
              <a:schemeClr val="accent6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ed Rectangle 10"/>
          <p:cNvSpPr/>
          <p:nvPr/>
        </p:nvSpPr>
        <p:spPr>
          <a:xfrm>
            <a:off x="304800" y="0"/>
            <a:ext cx="2362200" cy="533400"/>
          </a:xfrm>
          <a:prstGeom prst="roundRect">
            <a:avLst/>
          </a:prstGeom>
          <a:solidFill>
            <a:schemeClr val="accent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Impact" pitchFamily="34" charset="0"/>
              </a:rPr>
              <a:t>INTRODUCTION OF HOST</a:t>
            </a:r>
            <a:endParaRPr lang="en-US" dirty="0">
              <a:solidFill>
                <a:schemeClr val="tx1"/>
              </a:solidFill>
              <a:latin typeface="Impact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533400"/>
            <a:ext cx="9144000" cy="6324600"/>
          </a:xfrm>
          <a:prstGeom prst="rect">
            <a:avLst/>
          </a:prstGeom>
          <a:solidFill>
            <a:schemeClr val="accent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7" name="Rounded Rectangle 6"/>
          <p:cNvSpPr/>
          <p:nvPr/>
        </p:nvSpPr>
        <p:spPr>
          <a:xfrm>
            <a:off x="304800" y="1371600"/>
            <a:ext cx="5334000" cy="1447800"/>
          </a:xfrm>
          <a:prstGeom prst="roundRect">
            <a:avLst/>
          </a:prstGeom>
          <a:solidFill>
            <a:schemeClr val="tx2"/>
          </a:solidFill>
          <a:ln>
            <a:solidFill>
              <a:schemeClr val="accent6"/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Impact" pitchFamily="34" charset="0"/>
              </a:rPr>
              <a:t>Jennifer Que</a:t>
            </a:r>
            <a:br>
              <a:rPr lang="en-US" sz="2400" dirty="0" smtClean="0">
                <a:latin typeface="Impact" pitchFamily="34" charset="0"/>
              </a:rPr>
            </a:br>
            <a:r>
              <a:rPr lang="en-US" sz="2400" dirty="0" smtClean="0">
                <a:latin typeface="Impact" pitchFamily="34" charset="0"/>
              </a:rPr>
              <a:t>Orange Coast College CKI</a:t>
            </a:r>
          </a:p>
          <a:p>
            <a:pPr algn="ctr"/>
            <a:r>
              <a:rPr lang="en-US" sz="2400" dirty="0" smtClean="0">
                <a:latin typeface="Impact" pitchFamily="34" charset="0"/>
              </a:rPr>
              <a:t>Costa Mesa, CA  </a:t>
            </a:r>
            <a:endParaRPr lang="en-US" sz="2400" dirty="0">
              <a:latin typeface="Impact" pitchFamily="34" charset="0"/>
            </a:endParaRPr>
          </a:p>
        </p:txBody>
      </p:sp>
      <p:pic>
        <p:nvPicPr>
          <p:cNvPr id="8" name="Picture 7" descr="IMG_867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248400" y="1676400"/>
            <a:ext cx="2286000" cy="3429000"/>
          </a:xfrm>
          <a:prstGeom prst="rect">
            <a:avLst/>
          </a:prstGeom>
          <a:ln w="88900" cap="sq" cmpd="thickThin">
            <a:solidFill>
              <a:schemeClr val="accent6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9" name="Rounded Rectangle 8"/>
          <p:cNvSpPr/>
          <p:nvPr/>
        </p:nvSpPr>
        <p:spPr>
          <a:xfrm>
            <a:off x="304800" y="2743200"/>
            <a:ext cx="5334000" cy="1447800"/>
          </a:xfrm>
          <a:prstGeom prst="roundRect">
            <a:avLst/>
          </a:prstGeom>
          <a:solidFill>
            <a:schemeClr val="tx2"/>
          </a:solidFill>
          <a:ln>
            <a:solidFill>
              <a:schemeClr val="accent6"/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Impact" pitchFamily="34" charset="0"/>
              </a:rPr>
              <a:t>California-Nevada-Hawaii CKI</a:t>
            </a:r>
            <a:br>
              <a:rPr lang="en-US" sz="2400" dirty="0" smtClean="0">
                <a:latin typeface="Impact" pitchFamily="34" charset="0"/>
              </a:rPr>
            </a:br>
            <a:r>
              <a:rPr lang="en-US" sz="2400" dirty="0" smtClean="0">
                <a:latin typeface="Impact" pitchFamily="34" charset="0"/>
              </a:rPr>
              <a:t>District  Awards Chair</a:t>
            </a:r>
            <a:endParaRPr lang="en-US" sz="2400" dirty="0">
              <a:latin typeface="Impact" pitchFamily="34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304800" y="4038600"/>
            <a:ext cx="5334000" cy="1447800"/>
          </a:xfrm>
          <a:prstGeom prst="roundRect">
            <a:avLst/>
          </a:prstGeom>
          <a:solidFill>
            <a:schemeClr val="tx2"/>
          </a:solidFill>
          <a:ln>
            <a:solidFill>
              <a:schemeClr val="accent6"/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latin typeface="Impact" pitchFamily="34" charset="0"/>
              </a:rPr>
              <a:t>Graduated OCC in 2014</a:t>
            </a:r>
            <a:br>
              <a:rPr lang="en-US" sz="2400" dirty="0" smtClean="0">
                <a:latin typeface="Impact" pitchFamily="34" charset="0"/>
              </a:rPr>
            </a:br>
            <a:r>
              <a:rPr lang="en-US" sz="2400" dirty="0" smtClean="0">
                <a:latin typeface="Impact" pitchFamily="34" charset="0"/>
              </a:rPr>
              <a:t>Associate in Science in Biology</a:t>
            </a:r>
            <a:endParaRPr lang="en-US" sz="2400" dirty="0">
              <a:latin typeface="Impac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ed Rectangle 10"/>
          <p:cNvSpPr/>
          <p:nvPr/>
        </p:nvSpPr>
        <p:spPr>
          <a:xfrm>
            <a:off x="2590800" y="0"/>
            <a:ext cx="3429000" cy="533400"/>
          </a:xfrm>
          <a:prstGeom prst="roundRect">
            <a:avLst/>
          </a:prstGeom>
          <a:solidFill>
            <a:schemeClr val="accent3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Impact" pitchFamily="34" charset="0"/>
              </a:rPr>
              <a:t>ARE YOU A TIME SCHIZOPHRENIC?</a:t>
            </a:r>
            <a:endParaRPr lang="en-US" dirty="0">
              <a:solidFill>
                <a:schemeClr val="tx1"/>
              </a:solidFill>
              <a:latin typeface="Impact" pitchFamily="34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228600" y="0"/>
            <a:ext cx="2362200" cy="533400"/>
          </a:xfrm>
          <a:prstGeom prst="roundRect">
            <a:avLst/>
          </a:prstGeom>
          <a:solidFill>
            <a:schemeClr val="accent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Impact" pitchFamily="34" charset="0"/>
              </a:rPr>
              <a:t>INTRODUCTION OF HOST</a:t>
            </a:r>
            <a:endParaRPr lang="en-US" dirty="0">
              <a:solidFill>
                <a:schemeClr val="tx1"/>
              </a:solidFill>
              <a:latin typeface="Impact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533400"/>
            <a:ext cx="9144000" cy="6324600"/>
          </a:xfrm>
          <a:prstGeom prst="rect">
            <a:avLst/>
          </a:prstGeom>
          <a:solidFill>
            <a:schemeClr val="accent3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Shape 45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2209800" y="2362200"/>
            <a:ext cx="4305300" cy="2457450"/>
          </a:xfrm>
          <a:prstGeom prst="rect">
            <a:avLst/>
          </a:prstGeom>
          <a:ln w="38100" cap="sq">
            <a:solidFill>
              <a:schemeClr val="accent5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533400"/>
            <a:ext cx="9144000" cy="6324600"/>
          </a:xfrm>
          <a:prstGeom prst="rect">
            <a:avLst/>
          </a:prstGeom>
          <a:solidFill>
            <a:schemeClr val="accent6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09600" y="2438400"/>
            <a:ext cx="7772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latin typeface="Century Gothic" pitchFamily="34" charset="0"/>
                <a:cs typeface="Arial" pitchFamily="34" charset="0"/>
              </a:rPr>
              <a:t>SANITY AROUND </a:t>
            </a:r>
            <a:br>
              <a:rPr lang="en-US" sz="5400" dirty="0" smtClean="0">
                <a:latin typeface="Century Gothic" pitchFamily="34" charset="0"/>
                <a:cs typeface="Arial" pitchFamily="34" charset="0"/>
              </a:rPr>
            </a:br>
            <a:r>
              <a:rPr lang="en-US" sz="5400" dirty="0" smtClean="0">
                <a:latin typeface="Century Gothic" pitchFamily="34" charset="0"/>
                <a:cs typeface="Arial" pitchFamily="34" charset="0"/>
              </a:rPr>
              <a:t>YOUR SCHEDULE!</a:t>
            </a:r>
            <a:endParaRPr lang="en-US" sz="5400" dirty="0">
              <a:latin typeface="Century Gothic" pitchFamily="34" charset="0"/>
              <a:cs typeface="Arial" pitchFamily="34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2590800" y="0"/>
            <a:ext cx="3429000" cy="533400"/>
          </a:xfrm>
          <a:prstGeom prst="roundRect">
            <a:avLst/>
          </a:prstGeom>
          <a:solidFill>
            <a:schemeClr val="accent3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Impact" pitchFamily="34" charset="0"/>
              </a:rPr>
              <a:t>ARE YOU A TIME SCHIZOPHRENIC?</a:t>
            </a:r>
            <a:endParaRPr lang="en-US" dirty="0">
              <a:solidFill>
                <a:schemeClr val="tx1"/>
              </a:solidFill>
              <a:latin typeface="Impact" pitchFamily="34" charset="0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228600" y="0"/>
            <a:ext cx="2362200" cy="533400"/>
          </a:xfrm>
          <a:prstGeom prst="roundRect">
            <a:avLst/>
          </a:prstGeom>
          <a:solidFill>
            <a:schemeClr val="accent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Impact" pitchFamily="34" charset="0"/>
              </a:rPr>
              <a:t>INTRODUCTION OF HOST</a:t>
            </a:r>
            <a:endParaRPr lang="en-US" dirty="0">
              <a:solidFill>
                <a:schemeClr val="tx1"/>
              </a:solidFill>
              <a:latin typeface="Impact" pitchFamily="34" charset="0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6019800" y="0"/>
            <a:ext cx="1828800" cy="533400"/>
          </a:xfrm>
          <a:prstGeom prst="roundRect">
            <a:avLst/>
          </a:prstGeom>
          <a:solidFill>
            <a:schemeClr val="accent6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Impact" pitchFamily="34" charset="0"/>
              </a:rPr>
              <a:t>I’m Here to Help!</a:t>
            </a:r>
            <a:endParaRPr lang="en-US" dirty="0">
              <a:solidFill>
                <a:schemeClr val="tx1"/>
              </a:solidFill>
              <a:latin typeface="Impac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ed Rectangle 10"/>
          <p:cNvSpPr/>
          <p:nvPr/>
        </p:nvSpPr>
        <p:spPr>
          <a:xfrm>
            <a:off x="228600" y="0"/>
            <a:ext cx="2362200" cy="533400"/>
          </a:xfrm>
          <a:prstGeom prst="roundRect">
            <a:avLst/>
          </a:prstGeom>
          <a:solidFill>
            <a:schemeClr val="accent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Impact" pitchFamily="34" charset="0"/>
              </a:rPr>
              <a:t>INTRODUCTION OF HOST</a:t>
            </a:r>
            <a:endParaRPr lang="en-US" dirty="0">
              <a:solidFill>
                <a:schemeClr val="tx1"/>
              </a:solidFill>
              <a:latin typeface="Impact" pitchFamily="34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6019800" y="0"/>
            <a:ext cx="1828800" cy="533400"/>
          </a:xfrm>
          <a:prstGeom prst="roundRect">
            <a:avLst/>
          </a:prstGeom>
          <a:solidFill>
            <a:schemeClr val="accent6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Impact" pitchFamily="34" charset="0"/>
              </a:rPr>
              <a:t>I’m Here to Help!</a:t>
            </a:r>
            <a:endParaRPr lang="en-US" dirty="0">
              <a:solidFill>
                <a:schemeClr val="tx1"/>
              </a:solidFill>
              <a:latin typeface="Impact" pitchFamily="34" charset="0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2590800" y="0"/>
            <a:ext cx="3429000" cy="533400"/>
          </a:xfrm>
          <a:prstGeom prst="roundRect">
            <a:avLst/>
          </a:prstGeom>
          <a:solidFill>
            <a:schemeClr val="accent3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Impact" pitchFamily="34" charset="0"/>
              </a:rPr>
              <a:t>ARE YOU A TIME SCHIZOPHRENIC?</a:t>
            </a:r>
            <a:endParaRPr lang="en-US" dirty="0">
              <a:solidFill>
                <a:schemeClr val="tx1"/>
              </a:solidFill>
              <a:latin typeface="Impact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1066800"/>
            <a:ext cx="9144000" cy="5791200"/>
          </a:xfrm>
          <a:prstGeom prst="rect">
            <a:avLst/>
          </a:prstGeom>
          <a:solidFill>
            <a:schemeClr val="tx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09600" y="1295400"/>
            <a:ext cx="6877204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lvl="0" indent="-342900">
              <a:lnSpc>
                <a:spcPct val="200000"/>
              </a:lnSpc>
              <a:buSzPct val="100000"/>
              <a:buFont typeface="Arial" pitchFamily="34" charset="0"/>
              <a:buChar char="•"/>
            </a:pPr>
            <a:r>
              <a:rPr lang="en" sz="2400" b="1" dirty="0" smtClean="0">
                <a:solidFill>
                  <a:schemeClr val="bg1"/>
                </a:solidFill>
                <a:latin typeface="Century Gothic" pitchFamily="34" charset="0"/>
              </a:rPr>
              <a:t>Goal </a:t>
            </a:r>
            <a:r>
              <a:rPr lang="en" sz="2400" b="1" dirty="0" smtClean="0">
                <a:solidFill>
                  <a:schemeClr val="bg1"/>
                </a:solidFill>
                <a:latin typeface="Century Gothic" pitchFamily="34" charset="0"/>
              </a:rPr>
              <a:t>of Time Management?</a:t>
            </a:r>
          </a:p>
          <a:p>
            <a:pPr marL="914400" lvl="1" indent="-342900">
              <a:lnSpc>
                <a:spcPct val="200000"/>
              </a:lnSpc>
              <a:buSzPct val="100000"/>
              <a:buFont typeface="Courier New" pitchFamily="49" charset="0"/>
              <a:buChar char="o"/>
            </a:pPr>
            <a:r>
              <a:rPr lang="en" sz="2400" b="1" dirty="0" smtClean="0">
                <a:solidFill>
                  <a:schemeClr val="bg1"/>
                </a:solidFill>
                <a:latin typeface="Century Gothic" pitchFamily="34" charset="0"/>
              </a:rPr>
              <a:t>How can I cram more in my schedule?</a:t>
            </a:r>
          </a:p>
          <a:p>
            <a:pPr marL="914400" lvl="1" indent="-342900">
              <a:lnSpc>
                <a:spcPct val="200000"/>
              </a:lnSpc>
              <a:buSzPct val="100000"/>
              <a:buFont typeface="Courier New" pitchFamily="49" charset="0"/>
              <a:buChar char="o"/>
            </a:pPr>
            <a:r>
              <a:rPr lang="en" sz="2400" b="1" dirty="0" smtClean="0">
                <a:solidFill>
                  <a:schemeClr val="bg1"/>
                </a:solidFill>
                <a:latin typeface="Century Gothic" pitchFamily="34" charset="0"/>
              </a:rPr>
              <a:t>NO!</a:t>
            </a:r>
          </a:p>
          <a:p>
            <a:pPr marL="457200" lvl="0" indent="-342900">
              <a:lnSpc>
                <a:spcPct val="200000"/>
              </a:lnSpc>
              <a:buSzPct val="100000"/>
              <a:buFont typeface="Arial" pitchFamily="34" charset="0"/>
              <a:buChar char="•"/>
            </a:pPr>
            <a:r>
              <a:rPr lang="en" sz="2400" b="1" dirty="0" smtClean="0">
                <a:solidFill>
                  <a:schemeClr val="bg1"/>
                </a:solidFill>
                <a:latin typeface="Century Gothic" pitchFamily="34" charset="0"/>
              </a:rPr>
              <a:t>New goal: Do less.</a:t>
            </a:r>
          </a:p>
          <a:p>
            <a:pPr marL="457200" lvl="0" indent="-342900">
              <a:lnSpc>
                <a:spcPct val="200000"/>
              </a:lnSpc>
              <a:buSzPct val="100000"/>
              <a:buFont typeface="Arial" pitchFamily="34" charset="0"/>
              <a:buChar char="•"/>
            </a:pPr>
            <a:r>
              <a:rPr lang="en" sz="2400" b="1" dirty="0" smtClean="0">
                <a:solidFill>
                  <a:schemeClr val="bg1"/>
                </a:solidFill>
                <a:latin typeface="Century Gothic" pitchFamily="34" charset="0"/>
              </a:rPr>
              <a:t>“Disciplined editor of life.”</a:t>
            </a:r>
          </a:p>
          <a:p>
            <a:pPr marL="457200" lvl="0" indent="-342900">
              <a:lnSpc>
                <a:spcPct val="200000"/>
              </a:lnSpc>
              <a:buSzPct val="100000"/>
              <a:buFont typeface="Arial" pitchFamily="34" charset="0"/>
              <a:buChar char="•"/>
            </a:pPr>
            <a:r>
              <a:rPr lang="en" sz="2400" b="1" dirty="0" smtClean="0">
                <a:solidFill>
                  <a:schemeClr val="bg1"/>
                </a:solidFill>
                <a:latin typeface="Century Gothic" pitchFamily="34" charset="0"/>
              </a:rPr>
              <a:t>Make room for what you love.</a:t>
            </a:r>
            <a:endParaRPr lang="en" sz="2400" b="1" dirty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0" y="533400"/>
            <a:ext cx="2667000" cy="533400"/>
          </a:xfrm>
          <a:prstGeom prst="roundRect">
            <a:avLst/>
          </a:prstGeom>
          <a:solidFill>
            <a:schemeClr val="tx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Impact" pitchFamily="34" charset="0"/>
              </a:rPr>
              <a:t>Sometimes Less is More</a:t>
            </a:r>
            <a:endParaRPr lang="en-US" dirty="0">
              <a:latin typeface="Impac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9"/>
          <p:cNvSpPr/>
          <p:nvPr/>
        </p:nvSpPr>
        <p:spPr>
          <a:xfrm>
            <a:off x="228600" y="0"/>
            <a:ext cx="2362200" cy="533400"/>
          </a:xfrm>
          <a:prstGeom prst="roundRect">
            <a:avLst/>
          </a:prstGeom>
          <a:solidFill>
            <a:schemeClr val="accent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Impact" pitchFamily="34" charset="0"/>
              </a:rPr>
              <a:t>INTRODUCTION OF HOST</a:t>
            </a:r>
            <a:endParaRPr lang="en-US" dirty="0">
              <a:solidFill>
                <a:schemeClr val="tx1"/>
              </a:solidFill>
              <a:latin typeface="Impact" pitchFamily="34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6019800" y="0"/>
            <a:ext cx="1828800" cy="533400"/>
          </a:xfrm>
          <a:prstGeom prst="roundRect">
            <a:avLst/>
          </a:prstGeom>
          <a:solidFill>
            <a:schemeClr val="accent6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Impact" pitchFamily="34" charset="0"/>
              </a:rPr>
              <a:t>I’m Here to Help!</a:t>
            </a:r>
            <a:endParaRPr lang="en-US" dirty="0">
              <a:solidFill>
                <a:schemeClr val="tx1"/>
              </a:solidFill>
              <a:latin typeface="Impact" pitchFamily="34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2590800" y="0"/>
            <a:ext cx="3429000" cy="533400"/>
          </a:xfrm>
          <a:prstGeom prst="roundRect">
            <a:avLst/>
          </a:prstGeom>
          <a:solidFill>
            <a:schemeClr val="accent3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Impact" pitchFamily="34" charset="0"/>
              </a:rPr>
              <a:t>ARE YOU A TIME SCHIZOPHRENIC?</a:t>
            </a:r>
            <a:endParaRPr lang="en-US" dirty="0">
              <a:solidFill>
                <a:schemeClr val="tx1"/>
              </a:solidFill>
              <a:latin typeface="Impact" pitchFamily="34" charset="0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0" y="533400"/>
            <a:ext cx="2667000" cy="533400"/>
          </a:xfrm>
          <a:prstGeom prst="roundRect">
            <a:avLst/>
          </a:prstGeom>
          <a:solidFill>
            <a:schemeClr val="tx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Impact" pitchFamily="34" charset="0"/>
              </a:rPr>
              <a:t>Sometimes Less is More</a:t>
            </a:r>
            <a:endParaRPr lang="en-US" dirty="0">
              <a:latin typeface="Impact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1066800"/>
            <a:ext cx="9144000" cy="5791200"/>
          </a:xfrm>
          <a:prstGeom prst="rect">
            <a:avLst/>
          </a:prstGeom>
          <a:solidFill>
            <a:schemeClr val="accent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85800" y="1371600"/>
            <a:ext cx="52578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342900">
              <a:lnSpc>
                <a:spcPct val="150000"/>
              </a:lnSpc>
              <a:buSzPct val="100000"/>
              <a:buFont typeface="Arial"/>
              <a:buChar char="●"/>
            </a:pPr>
            <a:r>
              <a:rPr lang="en" sz="2400" dirty="0" smtClean="0">
                <a:latin typeface="Century Gothic" pitchFamily="34" charset="0"/>
              </a:rPr>
              <a:t>Family</a:t>
            </a:r>
          </a:p>
          <a:p>
            <a:pPr marL="457200" lvl="0" indent="-342900">
              <a:lnSpc>
                <a:spcPct val="150000"/>
              </a:lnSpc>
              <a:buSzPct val="100000"/>
              <a:buFont typeface="Arial"/>
              <a:buChar char="●"/>
            </a:pPr>
            <a:r>
              <a:rPr lang="en" sz="2400" dirty="0" smtClean="0">
                <a:latin typeface="Century Gothic" pitchFamily="34" charset="0"/>
              </a:rPr>
              <a:t>Key </a:t>
            </a:r>
            <a:r>
              <a:rPr lang="en" sz="2400" dirty="0" smtClean="0">
                <a:latin typeface="Century Gothic" pitchFamily="34" charset="0"/>
              </a:rPr>
              <a:t>Club/KIWIN’S/Circle K </a:t>
            </a:r>
            <a:endParaRPr lang="en" sz="2400" dirty="0" smtClean="0">
              <a:latin typeface="Century Gothic" pitchFamily="34" charset="0"/>
            </a:endParaRPr>
          </a:p>
          <a:p>
            <a:pPr marL="457200" lvl="0" indent="-342900">
              <a:lnSpc>
                <a:spcPct val="150000"/>
              </a:lnSpc>
              <a:buSzPct val="100000"/>
              <a:buFont typeface="Arial"/>
              <a:buChar char="●"/>
            </a:pPr>
            <a:r>
              <a:rPr lang="en" sz="2400" dirty="0" smtClean="0">
                <a:latin typeface="Century Gothic" pitchFamily="34" charset="0"/>
              </a:rPr>
              <a:t>Volunteering</a:t>
            </a:r>
          </a:p>
          <a:p>
            <a:pPr marL="457200" lvl="0" indent="-342900">
              <a:lnSpc>
                <a:spcPct val="150000"/>
              </a:lnSpc>
              <a:buSzPct val="100000"/>
              <a:buFont typeface="Arial"/>
              <a:buChar char="●"/>
            </a:pPr>
            <a:r>
              <a:rPr lang="en" sz="2400" dirty="0" smtClean="0">
                <a:latin typeface="Century Gothic" pitchFamily="34" charset="0"/>
              </a:rPr>
              <a:t>Other Clubs</a:t>
            </a:r>
          </a:p>
          <a:p>
            <a:pPr marL="457200" lvl="0" indent="-342900">
              <a:lnSpc>
                <a:spcPct val="150000"/>
              </a:lnSpc>
              <a:buSzPct val="100000"/>
              <a:buFont typeface="Arial"/>
              <a:buChar char="●"/>
            </a:pPr>
            <a:r>
              <a:rPr lang="en" sz="2400" dirty="0" smtClean="0">
                <a:latin typeface="Century Gothic" pitchFamily="34" charset="0"/>
              </a:rPr>
              <a:t>Job(s)</a:t>
            </a:r>
          </a:p>
          <a:p>
            <a:pPr marL="457200" lvl="0" indent="-342900">
              <a:lnSpc>
                <a:spcPct val="150000"/>
              </a:lnSpc>
              <a:buSzPct val="100000"/>
              <a:buFont typeface="Arial"/>
              <a:buChar char="●"/>
            </a:pPr>
            <a:r>
              <a:rPr lang="en" sz="2400" dirty="0" smtClean="0">
                <a:latin typeface="Century Gothic" pitchFamily="34" charset="0"/>
              </a:rPr>
              <a:t>Friends</a:t>
            </a:r>
          </a:p>
          <a:p>
            <a:pPr marL="457200" lvl="0" indent="-342900">
              <a:lnSpc>
                <a:spcPct val="150000"/>
              </a:lnSpc>
              <a:buSzPct val="100000"/>
              <a:buFont typeface="Arial"/>
              <a:buChar char="●"/>
            </a:pPr>
            <a:r>
              <a:rPr lang="en" sz="2400" dirty="0" smtClean="0">
                <a:latin typeface="Century Gothic" pitchFamily="34" charset="0"/>
              </a:rPr>
              <a:t>Education</a:t>
            </a:r>
          </a:p>
          <a:p>
            <a:pPr marL="457200" lvl="0" indent="-342900">
              <a:lnSpc>
                <a:spcPct val="150000"/>
              </a:lnSpc>
              <a:spcBef>
                <a:spcPts val="0"/>
              </a:spcBef>
              <a:buSzPct val="100000"/>
              <a:buFont typeface="Arial"/>
              <a:buChar char="●"/>
            </a:pPr>
            <a:r>
              <a:rPr lang="en" sz="2400" dirty="0" smtClean="0">
                <a:latin typeface="Century Gothic" pitchFamily="34" charset="0"/>
              </a:rPr>
              <a:t>Significant Other</a:t>
            </a:r>
            <a:endParaRPr lang="en" sz="2400" dirty="0">
              <a:latin typeface="Century Gothic" pitchFamily="34" charset="0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2667000" y="533400"/>
            <a:ext cx="2819400" cy="533400"/>
          </a:xfrm>
          <a:prstGeom prst="roundRect">
            <a:avLst/>
          </a:prstGeom>
          <a:solidFill>
            <a:schemeClr val="accent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Impact" pitchFamily="34" charset="0"/>
              </a:rPr>
              <a:t>WHAT ARE YOUR PRIORITIES?</a:t>
            </a:r>
            <a:endParaRPr lang="en-US" dirty="0">
              <a:solidFill>
                <a:schemeClr val="tx1"/>
              </a:solidFill>
              <a:latin typeface="Impac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ed Rectangle 10"/>
          <p:cNvSpPr/>
          <p:nvPr/>
        </p:nvSpPr>
        <p:spPr>
          <a:xfrm>
            <a:off x="228600" y="0"/>
            <a:ext cx="2362200" cy="533400"/>
          </a:xfrm>
          <a:prstGeom prst="roundRect">
            <a:avLst/>
          </a:prstGeom>
          <a:solidFill>
            <a:schemeClr val="accent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Impact" pitchFamily="34" charset="0"/>
              </a:rPr>
              <a:t>INTRODUCTION OF HOST</a:t>
            </a:r>
            <a:endParaRPr lang="en-US" dirty="0">
              <a:solidFill>
                <a:schemeClr val="tx1"/>
              </a:solidFill>
              <a:latin typeface="Impact" pitchFamily="34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6019800" y="0"/>
            <a:ext cx="1828800" cy="533400"/>
          </a:xfrm>
          <a:prstGeom prst="roundRect">
            <a:avLst/>
          </a:prstGeom>
          <a:solidFill>
            <a:schemeClr val="accent6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Impact" pitchFamily="34" charset="0"/>
              </a:rPr>
              <a:t>I’m Here to Help!</a:t>
            </a:r>
            <a:endParaRPr lang="en-US" dirty="0">
              <a:solidFill>
                <a:schemeClr val="tx1"/>
              </a:solidFill>
              <a:latin typeface="Impact" pitchFamily="34" charset="0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2590800" y="0"/>
            <a:ext cx="3429000" cy="533400"/>
          </a:xfrm>
          <a:prstGeom prst="roundRect">
            <a:avLst/>
          </a:prstGeom>
          <a:solidFill>
            <a:schemeClr val="accent3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Impact" pitchFamily="34" charset="0"/>
              </a:rPr>
              <a:t>ARE YOU A TIME SCHIZOPHRENIC?</a:t>
            </a:r>
            <a:endParaRPr lang="en-US" dirty="0">
              <a:solidFill>
                <a:schemeClr val="tx1"/>
              </a:solidFill>
              <a:latin typeface="Impact" pitchFamily="34" charset="0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0" y="533400"/>
            <a:ext cx="2667000" cy="533400"/>
          </a:xfrm>
          <a:prstGeom prst="roundRect">
            <a:avLst/>
          </a:prstGeom>
          <a:solidFill>
            <a:schemeClr val="tx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Impact" pitchFamily="34" charset="0"/>
              </a:rPr>
              <a:t>Sometimes Less is More</a:t>
            </a:r>
            <a:endParaRPr lang="en-US" dirty="0">
              <a:latin typeface="Impact" pitchFamily="34" charset="0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2667000" y="533400"/>
            <a:ext cx="2819400" cy="533400"/>
          </a:xfrm>
          <a:prstGeom prst="roundRect">
            <a:avLst/>
          </a:prstGeom>
          <a:solidFill>
            <a:schemeClr val="accent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Impact" pitchFamily="34" charset="0"/>
              </a:rPr>
              <a:t>WHAT ARE YOUR PRIORITIES?</a:t>
            </a:r>
            <a:endParaRPr lang="en-US" dirty="0">
              <a:solidFill>
                <a:schemeClr val="tx1"/>
              </a:solidFill>
              <a:latin typeface="Impact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1066800"/>
            <a:ext cx="9144000" cy="5791200"/>
          </a:xfrm>
          <a:prstGeom prst="rect">
            <a:avLst/>
          </a:prstGeom>
          <a:solidFill>
            <a:schemeClr val="accent3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228600" y="2514600"/>
            <a:ext cx="8534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342900">
              <a:buSzPct val="100000"/>
              <a:buFont typeface="Arial"/>
              <a:buChar char="●"/>
            </a:pPr>
            <a:r>
              <a:rPr lang="en-US" sz="2400" b="1" i="1" dirty="0" smtClean="0">
                <a:latin typeface="Century Gothic" pitchFamily="34" charset="0"/>
              </a:rPr>
              <a:t>“The busiest person has the largest amount of time.”</a:t>
            </a:r>
          </a:p>
          <a:p>
            <a:endParaRPr lang="en-US" sz="2400" dirty="0" smtClean="0">
              <a:latin typeface="Century Gothic" pitchFamily="34" charset="0"/>
            </a:endParaRPr>
          </a:p>
          <a:p>
            <a:endParaRPr lang="en-US" sz="2400" dirty="0" smtClean="0">
              <a:latin typeface="Century Gothic" pitchFamily="34" charset="0"/>
            </a:endParaRPr>
          </a:p>
          <a:p>
            <a:pPr marL="457200" lvl="0" indent="-342900">
              <a:spcBef>
                <a:spcPts val="0"/>
              </a:spcBef>
              <a:buSzPct val="100000"/>
              <a:buFont typeface="Arial"/>
              <a:buChar char="●"/>
            </a:pPr>
            <a:r>
              <a:rPr lang="en-US" sz="2400" dirty="0" smtClean="0">
                <a:latin typeface="Century Gothic" pitchFamily="34" charset="0"/>
              </a:rPr>
              <a:t>Write down everything you do for the day and how long it takes for you to complete that task.</a:t>
            </a:r>
            <a:endParaRPr lang="en-US" sz="2400" dirty="0">
              <a:latin typeface="Century Gothic" pitchFamily="34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5486400" y="533400"/>
            <a:ext cx="2209800" cy="533400"/>
          </a:xfrm>
          <a:prstGeom prst="roundRect">
            <a:avLst/>
          </a:prstGeom>
          <a:solidFill>
            <a:schemeClr val="accent3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Impact" pitchFamily="34" charset="0"/>
              </a:rPr>
              <a:t>A WEEK IN YOUR LIFE</a:t>
            </a:r>
            <a:endParaRPr lang="en-US" dirty="0">
              <a:solidFill>
                <a:schemeClr val="tx1"/>
              </a:solidFill>
              <a:latin typeface="Impac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0"/>
            <a:ext cx="2362200" cy="533400"/>
          </a:xfrm>
          <a:prstGeom prst="roundRect">
            <a:avLst/>
          </a:prstGeom>
          <a:solidFill>
            <a:schemeClr val="accent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Impact" pitchFamily="34" charset="0"/>
              </a:rPr>
              <a:t>INTRODUCTION OF HOST</a:t>
            </a:r>
            <a:endParaRPr lang="en-US" dirty="0">
              <a:solidFill>
                <a:schemeClr val="tx1"/>
              </a:solidFill>
              <a:latin typeface="Impact" pitchFamily="34" charset="0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6019800" y="0"/>
            <a:ext cx="1828800" cy="533400"/>
          </a:xfrm>
          <a:prstGeom prst="roundRect">
            <a:avLst/>
          </a:prstGeom>
          <a:solidFill>
            <a:schemeClr val="accent6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Impact" pitchFamily="34" charset="0"/>
              </a:rPr>
              <a:t>I’m Here to Help!</a:t>
            </a:r>
            <a:endParaRPr lang="en-US" dirty="0">
              <a:solidFill>
                <a:schemeClr val="tx1"/>
              </a:solidFill>
              <a:latin typeface="Impact" pitchFamily="34" charset="0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2590800" y="0"/>
            <a:ext cx="3429000" cy="533400"/>
          </a:xfrm>
          <a:prstGeom prst="roundRect">
            <a:avLst/>
          </a:prstGeom>
          <a:solidFill>
            <a:schemeClr val="accent3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Impact" pitchFamily="34" charset="0"/>
              </a:rPr>
              <a:t>ARE YOU A TIME SCHIZOPHRENIC?</a:t>
            </a:r>
            <a:endParaRPr lang="en-US" dirty="0">
              <a:solidFill>
                <a:schemeClr val="tx1"/>
              </a:solidFill>
              <a:latin typeface="Impact" pitchFamily="34" charset="0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0" y="533400"/>
            <a:ext cx="2667000" cy="533400"/>
          </a:xfrm>
          <a:prstGeom prst="roundRect">
            <a:avLst/>
          </a:prstGeom>
          <a:solidFill>
            <a:schemeClr val="tx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Impact" pitchFamily="34" charset="0"/>
              </a:rPr>
              <a:t>Sometimes Less is More</a:t>
            </a:r>
            <a:endParaRPr lang="en-US" dirty="0">
              <a:latin typeface="Impact" pitchFamily="34" charset="0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2667000" y="533400"/>
            <a:ext cx="2819400" cy="533400"/>
          </a:xfrm>
          <a:prstGeom prst="roundRect">
            <a:avLst/>
          </a:prstGeom>
          <a:solidFill>
            <a:schemeClr val="accent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Impact" pitchFamily="34" charset="0"/>
              </a:rPr>
              <a:t>WHAT ARE YOUR PRIORITIES?</a:t>
            </a:r>
            <a:endParaRPr lang="en-US" dirty="0">
              <a:solidFill>
                <a:schemeClr val="tx1"/>
              </a:solidFill>
              <a:latin typeface="Impact" pitchFamily="34" charset="0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5486400" y="533400"/>
            <a:ext cx="2209800" cy="533400"/>
          </a:xfrm>
          <a:prstGeom prst="roundRect">
            <a:avLst/>
          </a:prstGeom>
          <a:solidFill>
            <a:schemeClr val="accent3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Impact" pitchFamily="34" charset="0"/>
              </a:rPr>
              <a:t>A WEEK IN YOUR LIFE</a:t>
            </a:r>
            <a:endParaRPr lang="en-US" dirty="0">
              <a:solidFill>
                <a:schemeClr val="tx1"/>
              </a:solidFill>
              <a:latin typeface="Impact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1600200"/>
            <a:ext cx="9144000" cy="5257800"/>
          </a:xfrm>
          <a:prstGeom prst="rect">
            <a:avLst/>
          </a:prstGeom>
          <a:solidFill>
            <a:schemeClr val="accent6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09600" y="2209800"/>
            <a:ext cx="7162800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342900">
              <a:lnSpc>
                <a:spcPct val="200000"/>
              </a:lnSpc>
              <a:buSzPct val="100000"/>
              <a:buFont typeface="Arial"/>
              <a:buChar char="●"/>
            </a:pPr>
            <a:r>
              <a:rPr lang="en" sz="2400" dirty="0" smtClean="0">
                <a:latin typeface="Century Gothic" pitchFamily="34" charset="0"/>
              </a:rPr>
              <a:t>“Work </a:t>
            </a:r>
            <a:r>
              <a:rPr lang="en" sz="2400" dirty="0" smtClean="0">
                <a:latin typeface="Century Gothic" pitchFamily="34" charset="0"/>
              </a:rPr>
              <a:t>smarter</a:t>
            </a:r>
            <a:r>
              <a:rPr lang="en" sz="2400" dirty="0" smtClean="0">
                <a:latin typeface="Century Gothic" pitchFamily="34" charset="0"/>
              </a:rPr>
              <a:t>, </a:t>
            </a:r>
            <a:r>
              <a:rPr lang="en" sz="2400" dirty="0" smtClean="0">
                <a:latin typeface="Century Gothic" pitchFamily="34" charset="0"/>
              </a:rPr>
              <a:t>not harder</a:t>
            </a:r>
            <a:r>
              <a:rPr lang="en" sz="2400" dirty="0" smtClean="0">
                <a:latin typeface="Century Gothic" pitchFamily="34" charset="0"/>
              </a:rPr>
              <a:t>.”</a:t>
            </a:r>
          </a:p>
          <a:p>
            <a:pPr marL="914400" lvl="1" indent="-342900">
              <a:lnSpc>
                <a:spcPct val="200000"/>
              </a:lnSpc>
              <a:buSzPct val="100000"/>
              <a:buFont typeface="Courier New"/>
              <a:buChar char="o"/>
            </a:pPr>
            <a:r>
              <a:rPr lang="en" sz="2400" dirty="0" smtClean="0">
                <a:latin typeface="Century Gothic" pitchFamily="34" charset="0"/>
              </a:rPr>
              <a:t>College is much more fast-paced.</a:t>
            </a:r>
          </a:p>
          <a:p>
            <a:pPr marL="914400" lvl="1" indent="-342900">
              <a:lnSpc>
                <a:spcPct val="200000"/>
              </a:lnSpc>
              <a:buSzPct val="100000"/>
              <a:buFont typeface="Courier New"/>
              <a:buChar char="o"/>
            </a:pPr>
            <a:r>
              <a:rPr lang="en" sz="2400" dirty="0" smtClean="0">
                <a:latin typeface="Century Gothic" pitchFamily="34" charset="0"/>
              </a:rPr>
              <a:t>Prioritize</a:t>
            </a:r>
            <a:r>
              <a:rPr lang="en" sz="2400" dirty="0" smtClean="0">
                <a:latin typeface="Century Gothic" pitchFamily="34" charset="0"/>
              </a:rPr>
              <a:t>.</a:t>
            </a:r>
          </a:p>
          <a:p>
            <a:pPr marL="914400" lvl="1" indent="-342900">
              <a:lnSpc>
                <a:spcPct val="200000"/>
              </a:lnSpc>
              <a:buSzPct val="100000"/>
              <a:buFont typeface="Courier New"/>
              <a:buChar char="o"/>
            </a:pPr>
            <a:r>
              <a:rPr lang="en" sz="2400" dirty="0" smtClean="0">
                <a:latin typeface="Century Gothic" pitchFamily="34" charset="0"/>
              </a:rPr>
              <a:t>O.H.I.O. = Only Handle It Once.</a:t>
            </a:r>
          </a:p>
          <a:p>
            <a:pPr marL="914400" lvl="1" indent="-342900">
              <a:lnSpc>
                <a:spcPct val="200000"/>
              </a:lnSpc>
              <a:buSzPct val="100000"/>
              <a:buFont typeface="Courier New"/>
              <a:buChar char="o"/>
            </a:pPr>
            <a:r>
              <a:rPr lang="en" sz="2400" dirty="0" smtClean="0">
                <a:latin typeface="Century Gothic" pitchFamily="34" charset="0"/>
              </a:rPr>
              <a:t>Choose </a:t>
            </a:r>
            <a:r>
              <a:rPr lang="en" sz="2400" dirty="0" smtClean="0">
                <a:latin typeface="Century Gothic" pitchFamily="34" charset="0"/>
              </a:rPr>
              <a:t>a “free” day.</a:t>
            </a:r>
          </a:p>
          <a:p>
            <a:pPr>
              <a:buFont typeface="Arial" pitchFamily="34" charset="0"/>
              <a:buChar char="•"/>
            </a:pPr>
            <a:endParaRPr lang="en-US" dirty="0" smtClean="0">
              <a:latin typeface="Century Gothic" pitchFamily="34" charset="0"/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609600" y="1066800"/>
            <a:ext cx="1828800" cy="533400"/>
          </a:xfrm>
          <a:prstGeom prst="roundRect">
            <a:avLst/>
          </a:prstGeom>
          <a:solidFill>
            <a:schemeClr val="accent6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Impact" pitchFamily="34" charset="0"/>
              </a:rPr>
              <a:t>TIPS &amp; TRICKS</a:t>
            </a:r>
            <a:endParaRPr lang="en-US" dirty="0">
              <a:solidFill>
                <a:schemeClr val="tx1"/>
              </a:solidFill>
              <a:latin typeface="Impac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ounded Rectangle 26"/>
          <p:cNvSpPr/>
          <p:nvPr/>
        </p:nvSpPr>
        <p:spPr>
          <a:xfrm>
            <a:off x="609600" y="1066800"/>
            <a:ext cx="1828800" cy="533400"/>
          </a:xfrm>
          <a:prstGeom prst="roundRect">
            <a:avLst/>
          </a:prstGeom>
          <a:solidFill>
            <a:schemeClr val="accent6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Impact" pitchFamily="34" charset="0"/>
              </a:rPr>
              <a:t>TIPS &amp; TRICKS</a:t>
            </a:r>
            <a:endParaRPr lang="en-US" dirty="0">
              <a:solidFill>
                <a:schemeClr val="tx1"/>
              </a:solidFill>
              <a:latin typeface="Impact" pitchFamily="34" charset="0"/>
            </a:endParaRPr>
          </a:p>
        </p:txBody>
      </p:sp>
      <p:sp>
        <p:nvSpPr>
          <p:cNvPr id="30" name="Rounded Rectangle 29"/>
          <p:cNvSpPr/>
          <p:nvPr/>
        </p:nvSpPr>
        <p:spPr>
          <a:xfrm>
            <a:off x="2438400" y="1066800"/>
            <a:ext cx="2667000" cy="533400"/>
          </a:xfrm>
          <a:prstGeom prst="roundRect">
            <a:avLst/>
          </a:prstGeom>
          <a:solidFill>
            <a:schemeClr val="tx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Impact" pitchFamily="34" charset="0"/>
              </a:rPr>
              <a:t>USE YOUR TOOLS!</a:t>
            </a:r>
            <a:endParaRPr lang="en-US" dirty="0">
              <a:latin typeface="Impact" pitchFamily="34" charset="0"/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228600" y="0"/>
            <a:ext cx="2362200" cy="533400"/>
          </a:xfrm>
          <a:prstGeom prst="roundRect">
            <a:avLst/>
          </a:prstGeom>
          <a:solidFill>
            <a:schemeClr val="accent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Impact" pitchFamily="34" charset="0"/>
              </a:rPr>
              <a:t>INTRODUCTION OF HOST</a:t>
            </a:r>
            <a:endParaRPr lang="en-US" dirty="0">
              <a:solidFill>
                <a:schemeClr val="tx1"/>
              </a:solidFill>
              <a:latin typeface="Impact" pitchFamily="34" charset="0"/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6019800" y="0"/>
            <a:ext cx="1828800" cy="533400"/>
          </a:xfrm>
          <a:prstGeom prst="roundRect">
            <a:avLst/>
          </a:prstGeom>
          <a:solidFill>
            <a:schemeClr val="accent6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Impact" pitchFamily="34" charset="0"/>
              </a:rPr>
              <a:t>I’m Here to Help!</a:t>
            </a:r>
            <a:endParaRPr lang="en-US" dirty="0">
              <a:solidFill>
                <a:schemeClr val="tx1"/>
              </a:solidFill>
              <a:latin typeface="Impact" pitchFamily="34" charset="0"/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2590800" y="0"/>
            <a:ext cx="3429000" cy="533400"/>
          </a:xfrm>
          <a:prstGeom prst="roundRect">
            <a:avLst/>
          </a:prstGeom>
          <a:solidFill>
            <a:schemeClr val="accent3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Impact" pitchFamily="34" charset="0"/>
              </a:rPr>
              <a:t>ARE YOU A TIME SCHIZOPHRENIC?</a:t>
            </a:r>
            <a:endParaRPr lang="en-US" dirty="0">
              <a:solidFill>
                <a:schemeClr val="tx1"/>
              </a:solidFill>
              <a:latin typeface="Impact" pitchFamily="34" charset="0"/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0" y="533400"/>
            <a:ext cx="2667000" cy="533400"/>
          </a:xfrm>
          <a:prstGeom prst="roundRect">
            <a:avLst/>
          </a:prstGeom>
          <a:solidFill>
            <a:schemeClr val="tx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Impact" pitchFamily="34" charset="0"/>
              </a:rPr>
              <a:t>Sometimes Less is More</a:t>
            </a:r>
            <a:endParaRPr lang="en-US" dirty="0">
              <a:latin typeface="Impact" pitchFamily="34" charset="0"/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2667000" y="533400"/>
            <a:ext cx="2819400" cy="533400"/>
          </a:xfrm>
          <a:prstGeom prst="roundRect">
            <a:avLst/>
          </a:prstGeom>
          <a:solidFill>
            <a:schemeClr val="accent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Impact" pitchFamily="34" charset="0"/>
              </a:rPr>
              <a:t>WHAT ARE YOUR PRIORITIES?</a:t>
            </a:r>
            <a:endParaRPr lang="en-US" dirty="0">
              <a:solidFill>
                <a:schemeClr val="tx1"/>
              </a:solidFill>
              <a:latin typeface="Impact" pitchFamily="34" charset="0"/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5486400" y="533400"/>
            <a:ext cx="2209800" cy="533400"/>
          </a:xfrm>
          <a:prstGeom prst="roundRect">
            <a:avLst/>
          </a:prstGeom>
          <a:solidFill>
            <a:schemeClr val="accent3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Impact" pitchFamily="34" charset="0"/>
              </a:rPr>
              <a:t>A WEEK IN YOUR LIFE</a:t>
            </a:r>
            <a:endParaRPr lang="en-US" dirty="0">
              <a:solidFill>
                <a:schemeClr val="tx1"/>
              </a:solidFill>
              <a:latin typeface="Impact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0" y="1600200"/>
            <a:ext cx="9144000" cy="5257800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838200" y="1981200"/>
            <a:ext cx="3294492" cy="443198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lvl="0" indent="-342900">
              <a:lnSpc>
                <a:spcPct val="200000"/>
              </a:lnSpc>
              <a:buSzPct val="100000"/>
              <a:buFont typeface="Arial"/>
              <a:buChar char="●"/>
            </a:pPr>
            <a:r>
              <a:rPr lang="en-US" sz="2400" dirty="0" smtClean="0">
                <a:solidFill>
                  <a:schemeClr val="bg1"/>
                </a:solidFill>
                <a:latin typeface="Century Gothic" pitchFamily="34" charset="0"/>
              </a:rPr>
              <a:t>Planners</a:t>
            </a:r>
          </a:p>
          <a:p>
            <a:pPr marL="457200" lvl="0" indent="-342900">
              <a:lnSpc>
                <a:spcPct val="200000"/>
              </a:lnSpc>
              <a:buSzPct val="100000"/>
              <a:buFont typeface="Arial"/>
              <a:buChar char="●"/>
            </a:pPr>
            <a:r>
              <a:rPr lang="en-US" sz="2400" dirty="0" smtClean="0">
                <a:solidFill>
                  <a:schemeClr val="bg1"/>
                </a:solidFill>
                <a:latin typeface="Century Gothic" pitchFamily="34" charset="0"/>
              </a:rPr>
              <a:t>Google Calendar</a:t>
            </a:r>
          </a:p>
          <a:p>
            <a:pPr marL="457200" lvl="0" indent="-342900">
              <a:lnSpc>
                <a:spcPct val="200000"/>
              </a:lnSpc>
              <a:buSzPct val="100000"/>
              <a:buFont typeface="Arial"/>
              <a:buChar char="●"/>
            </a:pPr>
            <a:r>
              <a:rPr lang="en-US" sz="2400" dirty="0" smtClean="0">
                <a:solidFill>
                  <a:schemeClr val="bg1"/>
                </a:solidFill>
                <a:latin typeface="Century Gothic" pitchFamily="34" charset="0"/>
              </a:rPr>
              <a:t>To-Do List</a:t>
            </a:r>
          </a:p>
          <a:p>
            <a:pPr marL="457200" lvl="0" indent="-342900">
              <a:lnSpc>
                <a:spcPct val="200000"/>
              </a:lnSpc>
              <a:buSzPct val="100000"/>
              <a:buFont typeface="Arial"/>
              <a:buChar char="●"/>
            </a:pPr>
            <a:r>
              <a:rPr lang="en-US" sz="2400" dirty="0" smtClean="0">
                <a:solidFill>
                  <a:schemeClr val="bg1"/>
                </a:solidFill>
                <a:latin typeface="Century Gothic" pitchFamily="34" charset="0"/>
              </a:rPr>
              <a:t>Sticky Notes</a:t>
            </a:r>
          </a:p>
          <a:p>
            <a:pPr marL="457200" lvl="0" indent="-342900">
              <a:lnSpc>
                <a:spcPct val="200000"/>
              </a:lnSpc>
              <a:buSzPct val="100000"/>
              <a:buFont typeface="Arial"/>
              <a:buChar char="●"/>
            </a:pPr>
            <a:r>
              <a:rPr lang="en-US" sz="2400" dirty="0" smtClean="0">
                <a:solidFill>
                  <a:schemeClr val="bg1"/>
                </a:solidFill>
                <a:latin typeface="Century Gothic" pitchFamily="34" charset="0"/>
              </a:rPr>
              <a:t>White Board</a:t>
            </a:r>
          </a:p>
          <a:p>
            <a:pPr>
              <a:spcBef>
                <a:spcPts val="0"/>
              </a:spcBef>
              <a:buNone/>
            </a:pPr>
            <a:endParaRPr lang="en-US" sz="2400" dirty="0" smtClean="0">
              <a:solidFill>
                <a:schemeClr val="bg1"/>
              </a:solidFill>
              <a:latin typeface="Century Gothic" pitchFamily="34" charset="0"/>
            </a:endParaRPr>
          </a:p>
          <a:p>
            <a:pPr>
              <a:buFont typeface="Arial" pitchFamily="34" charset="0"/>
              <a:buChar char="•"/>
            </a:pPr>
            <a:endParaRPr lang="en-US" sz="1600" dirty="0">
              <a:solidFill>
                <a:schemeClr val="bg1"/>
              </a:solidFill>
              <a:latin typeface="Century Gothic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504</TotalTime>
  <Words>662</Words>
  <Application>Microsoft Office PowerPoint</Application>
  <PresentationFormat>On-screen Show (4:3)</PresentationFormat>
  <Paragraphs>143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Sector_11</dc:creator>
  <cp:lastModifiedBy>01172014</cp:lastModifiedBy>
  <cp:revision>30</cp:revision>
  <dcterms:created xsi:type="dcterms:W3CDTF">2012-11-02T10:49:32Z</dcterms:created>
  <dcterms:modified xsi:type="dcterms:W3CDTF">2014-10-30T22:03:57Z</dcterms:modified>
</cp:coreProperties>
</file>