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314" r:id="rId4"/>
    <p:sldId id="279" r:id="rId5"/>
    <p:sldId id="296" r:id="rId6"/>
    <p:sldId id="281" r:id="rId7"/>
    <p:sldId id="282" r:id="rId8"/>
    <p:sldId id="283" r:id="rId9"/>
    <p:sldId id="284" r:id="rId10"/>
    <p:sldId id="304" r:id="rId11"/>
    <p:sldId id="305" r:id="rId12"/>
    <p:sldId id="306" r:id="rId13"/>
    <p:sldId id="287" r:id="rId14"/>
    <p:sldId id="307" r:id="rId15"/>
    <p:sldId id="308" r:id="rId16"/>
    <p:sldId id="309" r:id="rId17"/>
    <p:sldId id="311" r:id="rId18"/>
    <p:sldId id="312" r:id="rId19"/>
    <p:sldId id="310" r:id="rId20"/>
    <p:sldId id="31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700"/>
    <a:srgbClr val="F9ED0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0" autoAdjust="0"/>
    <p:restoredTop sz="87762" autoAdjust="0"/>
  </p:normalViewPr>
  <p:slideViewPr>
    <p:cSldViewPr>
      <p:cViewPr varScale="1">
        <p:scale>
          <a:sx n="99" d="100"/>
          <a:sy n="9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46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226BC-BB01-5447-9567-A2058FAB9134}" type="doc">
      <dgm:prSet loTypeId="urn:microsoft.com/office/officeart/2008/layout/RadialCluster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053A72D-52CA-BB4C-B8AC-A11C1E592AC1}">
      <dgm:prSet phldrT="[Text]" custT="1"/>
      <dgm:spPr/>
      <dgm:t>
        <a:bodyPr/>
        <a:lstStyle/>
        <a:p>
          <a:pPr algn="ctr"/>
          <a:r>
            <a:rPr lang="en-US" sz="1800" b="1" dirty="0" smtClean="0"/>
            <a:t>Accomplishment: Poetry Club</a:t>
          </a:r>
          <a:endParaRPr lang="en-US" sz="1800" b="1" dirty="0"/>
        </a:p>
      </dgm:t>
    </dgm:pt>
    <dgm:pt modelId="{5B56A581-1543-4847-8D60-4A4F257964C2}" type="parTrans" cxnId="{82353BEC-D088-AE44-B1D1-FB0C35C36522}">
      <dgm:prSet/>
      <dgm:spPr/>
      <dgm:t>
        <a:bodyPr/>
        <a:lstStyle/>
        <a:p>
          <a:pPr algn="ctr"/>
          <a:endParaRPr lang="en-US"/>
        </a:p>
      </dgm:t>
    </dgm:pt>
    <dgm:pt modelId="{D66BCD2D-502A-794D-B737-31B87043F3B4}" type="sibTrans" cxnId="{82353BEC-D088-AE44-B1D1-FB0C35C36522}">
      <dgm:prSet/>
      <dgm:spPr/>
      <dgm:t>
        <a:bodyPr/>
        <a:lstStyle/>
        <a:p>
          <a:pPr algn="ctr"/>
          <a:endParaRPr lang="en-US"/>
        </a:p>
      </dgm:t>
    </dgm:pt>
    <dgm:pt modelId="{85CE39A2-07C4-2840-A20F-208349750502}">
      <dgm:prSet phldrT="[Text]"/>
      <dgm:spPr/>
      <dgm:t>
        <a:bodyPr/>
        <a:lstStyle/>
        <a:p>
          <a:pPr algn="ctr"/>
          <a:r>
            <a:rPr lang="en-US" dirty="0" smtClean="0"/>
            <a:t>I love poetry</a:t>
          </a:r>
          <a:endParaRPr lang="en-US" dirty="0"/>
        </a:p>
      </dgm:t>
    </dgm:pt>
    <dgm:pt modelId="{50A57B80-8AD0-DA47-A8B5-7E856C265ACF}" type="parTrans" cxnId="{25A7145B-8B33-5842-9CD9-43DDBDC19953}">
      <dgm:prSet/>
      <dgm:spPr/>
      <dgm:t>
        <a:bodyPr/>
        <a:lstStyle/>
        <a:p>
          <a:pPr algn="ctr"/>
          <a:endParaRPr lang="en-US"/>
        </a:p>
      </dgm:t>
    </dgm:pt>
    <dgm:pt modelId="{46BFFF2B-2F4F-714C-87A8-D9132B56C34B}" type="sibTrans" cxnId="{25A7145B-8B33-5842-9CD9-43DDBDC19953}">
      <dgm:prSet/>
      <dgm:spPr/>
      <dgm:t>
        <a:bodyPr/>
        <a:lstStyle/>
        <a:p>
          <a:pPr algn="ctr"/>
          <a:endParaRPr lang="en-US"/>
        </a:p>
      </dgm:t>
    </dgm:pt>
    <dgm:pt modelId="{DAD29D41-CEBF-8647-BB3C-625789761063}">
      <dgm:prSet phldrT="[Text]"/>
      <dgm:spPr/>
      <dgm:t>
        <a:bodyPr/>
        <a:lstStyle/>
        <a:p>
          <a:pPr algn="ctr"/>
          <a:r>
            <a:rPr lang="en-US" dirty="0" smtClean="0"/>
            <a:t>No poetry club at my school</a:t>
          </a:r>
          <a:endParaRPr lang="en-US" dirty="0"/>
        </a:p>
      </dgm:t>
    </dgm:pt>
    <dgm:pt modelId="{B9C5B802-50B5-4349-9C30-41A205946D0B}" type="parTrans" cxnId="{A18582F9-24E8-B642-921C-B17E694992A6}">
      <dgm:prSet/>
      <dgm:spPr/>
      <dgm:t>
        <a:bodyPr/>
        <a:lstStyle/>
        <a:p>
          <a:pPr algn="ctr"/>
          <a:endParaRPr lang="en-US"/>
        </a:p>
      </dgm:t>
    </dgm:pt>
    <dgm:pt modelId="{248DD60D-2615-A74A-9C2F-A56A75FE8C8E}" type="sibTrans" cxnId="{A18582F9-24E8-B642-921C-B17E694992A6}">
      <dgm:prSet/>
      <dgm:spPr/>
      <dgm:t>
        <a:bodyPr/>
        <a:lstStyle/>
        <a:p>
          <a:pPr algn="ctr"/>
          <a:endParaRPr lang="en-US"/>
        </a:p>
      </dgm:t>
    </dgm:pt>
    <dgm:pt modelId="{1B8DA337-F7F8-F445-A17D-CC30EB378BA9}">
      <dgm:prSet phldrT="[Text]"/>
      <dgm:spPr/>
      <dgm:t>
        <a:bodyPr/>
        <a:lstStyle/>
        <a:p>
          <a:pPr algn="ctr"/>
          <a:r>
            <a:rPr lang="en-US" dirty="0" smtClean="0"/>
            <a:t>Created the first poetry club at my school</a:t>
          </a:r>
          <a:endParaRPr lang="en-US" dirty="0"/>
        </a:p>
      </dgm:t>
    </dgm:pt>
    <dgm:pt modelId="{CF89CBAC-3227-114E-BAAA-10C49392E30E}" type="parTrans" cxnId="{1FC827BF-A27A-5043-AD85-9AA97B0837DF}">
      <dgm:prSet/>
      <dgm:spPr/>
      <dgm:t>
        <a:bodyPr/>
        <a:lstStyle/>
        <a:p>
          <a:pPr algn="ctr"/>
          <a:endParaRPr lang="en-US"/>
        </a:p>
      </dgm:t>
    </dgm:pt>
    <dgm:pt modelId="{DE080EE5-F18A-594C-895C-8C4CB30958B0}" type="sibTrans" cxnId="{1FC827BF-A27A-5043-AD85-9AA97B0837DF}">
      <dgm:prSet/>
      <dgm:spPr/>
      <dgm:t>
        <a:bodyPr/>
        <a:lstStyle/>
        <a:p>
          <a:pPr algn="ctr"/>
          <a:endParaRPr lang="en-US"/>
        </a:p>
      </dgm:t>
    </dgm:pt>
    <dgm:pt modelId="{4328E210-8399-2445-AF2D-E6F1E19C584C}">
      <dgm:prSet/>
      <dgm:spPr/>
      <dgm:t>
        <a:bodyPr/>
        <a:lstStyle/>
        <a:p>
          <a:pPr algn="ctr"/>
          <a:r>
            <a:rPr lang="en-US" dirty="0" smtClean="0"/>
            <a:t>I shared my passion with others</a:t>
          </a:r>
          <a:endParaRPr lang="en-US" dirty="0"/>
        </a:p>
      </dgm:t>
    </dgm:pt>
    <dgm:pt modelId="{D6B627C2-657A-B64F-BA57-8AFEAC4F5EF9}" type="parTrans" cxnId="{FE318085-89FA-CC46-81F6-6FDDB1A7FC54}">
      <dgm:prSet/>
      <dgm:spPr/>
      <dgm:t>
        <a:bodyPr/>
        <a:lstStyle/>
        <a:p>
          <a:pPr algn="ctr"/>
          <a:endParaRPr lang="en-US"/>
        </a:p>
      </dgm:t>
    </dgm:pt>
    <dgm:pt modelId="{8A0BA441-07A4-984B-8131-B47D71868DBC}" type="sibTrans" cxnId="{FE318085-89FA-CC46-81F6-6FDDB1A7FC54}">
      <dgm:prSet/>
      <dgm:spPr/>
      <dgm:t>
        <a:bodyPr/>
        <a:lstStyle/>
        <a:p>
          <a:pPr algn="ctr"/>
          <a:endParaRPr lang="en-US"/>
        </a:p>
      </dgm:t>
    </dgm:pt>
    <dgm:pt modelId="{14FCD04D-10C9-7F45-92F5-F0E7EC27AA9D}">
      <dgm:prSet/>
      <dgm:spPr/>
      <dgm:t>
        <a:bodyPr/>
        <a:lstStyle/>
        <a:p>
          <a:pPr algn="ctr"/>
          <a:r>
            <a:rPr lang="en-US" dirty="0" smtClean="0"/>
            <a:t>It enhanced my writing, leadership, and organizational skills because I practice them so much with myself and others.</a:t>
          </a:r>
          <a:endParaRPr lang="en-US" dirty="0"/>
        </a:p>
      </dgm:t>
    </dgm:pt>
    <dgm:pt modelId="{A9955D10-3463-B34B-92D7-9C3F5733C4BE}" type="parTrans" cxnId="{D4DF9E6B-A1CA-304B-8E07-C1C1CE23119B}">
      <dgm:prSet/>
      <dgm:spPr/>
      <dgm:t>
        <a:bodyPr/>
        <a:lstStyle/>
        <a:p>
          <a:pPr algn="ctr"/>
          <a:endParaRPr lang="en-US"/>
        </a:p>
      </dgm:t>
    </dgm:pt>
    <dgm:pt modelId="{44DF659B-8A76-E048-BB98-29B1E8DCF8B3}" type="sibTrans" cxnId="{D4DF9E6B-A1CA-304B-8E07-C1C1CE23119B}">
      <dgm:prSet/>
      <dgm:spPr/>
      <dgm:t>
        <a:bodyPr/>
        <a:lstStyle/>
        <a:p>
          <a:pPr algn="ctr"/>
          <a:endParaRPr lang="en-US"/>
        </a:p>
      </dgm:t>
    </dgm:pt>
    <dgm:pt modelId="{0FC3E093-1BFC-544F-A6BE-40185A71278C}" type="pres">
      <dgm:prSet presAssocID="{275226BC-BB01-5447-9567-A2058FAB913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8C7535F-5B7C-E942-AB0D-CE71111AC0F8}" type="pres">
      <dgm:prSet presAssocID="{7053A72D-52CA-BB4C-B8AC-A11C1E592AC1}" presName="singleCycle" presStyleCnt="0"/>
      <dgm:spPr/>
      <dgm:t>
        <a:bodyPr/>
        <a:lstStyle/>
        <a:p>
          <a:endParaRPr lang="en-US"/>
        </a:p>
      </dgm:t>
    </dgm:pt>
    <dgm:pt modelId="{C85C572E-5CE5-1F4A-9890-B23FC7CB4FA2}" type="pres">
      <dgm:prSet presAssocID="{7053A72D-52CA-BB4C-B8AC-A11C1E592AC1}" presName="singleCenter" presStyleLbl="node1" presStyleIdx="0" presStyleCnt="6" custScaleX="260604" custScaleY="69954" custLinFactNeighborX="20110" custLinFactNeighborY="760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DFB7B56-7CAC-4C47-9C1A-3E457E51D0F9}" type="pres">
      <dgm:prSet presAssocID="{50A57B80-8AD0-DA47-A8B5-7E856C265ACF}" presName="Name56" presStyleLbl="parChTrans1D2" presStyleIdx="0" presStyleCnt="5"/>
      <dgm:spPr/>
      <dgm:t>
        <a:bodyPr/>
        <a:lstStyle/>
        <a:p>
          <a:endParaRPr lang="en-US"/>
        </a:p>
      </dgm:t>
    </dgm:pt>
    <dgm:pt modelId="{0DC6F5D8-B358-D84C-9B24-40D2CB491564}" type="pres">
      <dgm:prSet presAssocID="{85CE39A2-07C4-2840-A20F-208349750502}" presName="text0" presStyleLbl="node1" presStyleIdx="1" presStyleCnt="6" custScaleX="159951" custScaleY="154682" custRadScaleRad="118605" custRadScaleInc="128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BE3E1-5591-0241-AD8C-03555599FEDB}" type="pres">
      <dgm:prSet presAssocID="{B9C5B802-50B5-4349-9C30-41A205946D0B}" presName="Name56" presStyleLbl="parChTrans1D2" presStyleIdx="1" presStyleCnt="5"/>
      <dgm:spPr/>
      <dgm:t>
        <a:bodyPr/>
        <a:lstStyle/>
        <a:p>
          <a:endParaRPr lang="en-US"/>
        </a:p>
      </dgm:t>
    </dgm:pt>
    <dgm:pt modelId="{3AD447EF-C2CA-1641-8617-E633675BD5B7}" type="pres">
      <dgm:prSet presAssocID="{DAD29D41-CEBF-8647-BB3C-625789761063}" presName="text0" presStyleLbl="node1" presStyleIdx="2" presStyleCnt="6" custScaleX="118251" custScaleY="160947" custRadScaleRad="192643" custRadScaleInc="31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5A3AC-2E67-674A-BEBC-367152BBBF8F}" type="pres">
      <dgm:prSet presAssocID="{CF89CBAC-3227-114E-BAAA-10C49392E30E}" presName="Name56" presStyleLbl="parChTrans1D2" presStyleIdx="2" presStyleCnt="5"/>
      <dgm:spPr/>
      <dgm:t>
        <a:bodyPr/>
        <a:lstStyle/>
        <a:p>
          <a:endParaRPr lang="en-US"/>
        </a:p>
      </dgm:t>
    </dgm:pt>
    <dgm:pt modelId="{D1EDECDB-9023-B34F-9DA5-BD245209E659}" type="pres">
      <dgm:prSet presAssocID="{1B8DA337-F7F8-F445-A17D-CC30EB378BA9}" presName="text0" presStyleLbl="node1" presStyleIdx="3" presStyleCnt="6" custScaleX="559064" custScaleY="51567" custRadScaleRad="114748" custRadScaleInc="-2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F5536-EA22-3B41-A060-AB82CAFE9538}" type="pres">
      <dgm:prSet presAssocID="{D6B627C2-657A-B64F-BA57-8AFEAC4F5EF9}" presName="Name56" presStyleLbl="parChTrans1D2" presStyleIdx="3" presStyleCnt="5"/>
      <dgm:spPr/>
      <dgm:t>
        <a:bodyPr/>
        <a:lstStyle/>
        <a:p>
          <a:endParaRPr lang="en-US"/>
        </a:p>
      </dgm:t>
    </dgm:pt>
    <dgm:pt modelId="{8740DC62-49B1-7041-BC0F-C0AF46DDC4D5}" type="pres">
      <dgm:prSet presAssocID="{4328E210-8399-2445-AF2D-E6F1E19C584C}" presName="text0" presStyleLbl="node1" presStyleIdx="4" presStyleCnt="6" custScaleX="357145" custScaleY="183477" custRadScaleRad="187510" custRadScaleInc="111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901F9-6989-A74F-BE2D-B4D7D64AE29B}" type="pres">
      <dgm:prSet presAssocID="{A9955D10-3463-B34B-92D7-9C3F5733C4BE}" presName="Name56" presStyleLbl="parChTrans1D2" presStyleIdx="4" presStyleCnt="5"/>
      <dgm:spPr/>
      <dgm:t>
        <a:bodyPr/>
        <a:lstStyle/>
        <a:p>
          <a:endParaRPr lang="en-US"/>
        </a:p>
      </dgm:t>
    </dgm:pt>
    <dgm:pt modelId="{644C3842-83C9-B14A-85B2-5DBB8D2A7BCE}" type="pres">
      <dgm:prSet presAssocID="{14FCD04D-10C9-7F45-92F5-F0E7EC27AA9D}" presName="text0" presStyleLbl="node1" presStyleIdx="5" presStyleCnt="6" custScaleX="593109" custScaleY="169394" custRadScaleRad="206522" custRadScaleInc="9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8582F9-24E8-B642-921C-B17E694992A6}" srcId="{7053A72D-52CA-BB4C-B8AC-A11C1E592AC1}" destId="{DAD29D41-CEBF-8647-BB3C-625789761063}" srcOrd="1" destOrd="0" parTransId="{B9C5B802-50B5-4349-9C30-41A205946D0B}" sibTransId="{248DD60D-2615-A74A-9C2F-A56A75FE8C8E}"/>
    <dgm:cxn modelId="{442AD376-C923-4B88-8260-75781B3FA0F3}" type="presOf" srcId="{50A57B80-8AD0-DA47-A8B5-7E856C265ACF}" destId="{BDFB7B56-7CAC-4C47-9C1A-3E457E51D0F9}" srcOrd="0" destOrd="0" presId="urn:microsoft.com/office/officeart/2008/layout/RadialCluster"/>
    <dgm:cxn modelId="{C26E624A-D690-48D1-A87F-8A9936A23994}" type="presOf" srcId="{CF89CBAC-3227-114E-BAAA-10C49392E30E}" destId="{F0A5A3AC-2E67-674A-BEBC-367152BBBF8F}" srcOrd="0" destOrd="0" presId="urn:microsoft.com/office/officeart/2008/layout/RadialCluster"/>
    <dgm:cxn modelId="{42A4F0C3-5DE3-48A7-8B61-953834AD7BA8}" type="presOf" srcId="{7053A72D-52CA-BB4C-B8AC-A11C1E592AC1}" destId="{C85C572E-5CE5-1F4A-9890-B23FC7CB4FA2}" srcOrd="0" destOrd="0" presId="urn:microsoft.com/office/officeart/2008/layout/RadialCluster"/>
    <dgm:cxn modelId="{25264A8B-54DC-4378-8F33-F9ED3165A665}" type="presOf" srcId="{14FCD04D-10C9-7F45-92F5-F0E7EC27AA9D}" destId="{644C3842-83C9-B14A-85B2-5DBB8D2A7BCE}" srcOrd="0" destOrd="0" presId="urn:microsoft.com/office/officeart/2008/layout/RadialCluster"/>
    <dgm:cxn modelId="{FE318085-89FA-CC46-81F6-6FDDB1A7FC54}" srcId="{7053A72D-52CA-BB4C-B8AC-A11C1E592AC1}" destId="{4328E210-8399-2445-AF2D-E6F1E19C584C}" srcOrd="3" destOrd="0" parTransId="{D6B627C2-657A-B64F-BA57-8AFEAC4F5EF9}" sibTransId="{8A0BA441-07A4-984B-8131-B47D71868DBC}"/>
    <dgm:cxn modelId="{D4DF9E6B-A1CA-304B-8E07-C1C1CE23119B}" srcId="{7053A72D-52CA-BB4C-B8AC-A11C1E592AC1}" destId="{14FCD04D-10C9-7F45-92F5-F0E7EC27AA9D}" srcOrd="4" destOrd="0" parTransId="{A9955D10-3463-B34B-92D7-9C3F5733C4BE}" sibTransId="{44DF659B-8A76-E048-BB98-29B1E8DCF8B3}"/>
    <dgm:cxn modelId="{A73B51CF-4987-4356-BC0B-840D2174281A}" type="presOf" srcId="{A9955D10-3463-B34B-92D7-9C3F5733C4BE}" destId="{080901F9-6989-A74F-BE2D-B4D7D64AE29B}" srcOrd="0" destOrd="0" presId="urn:microsoft.com/office/officeart/2008/layout/RadialCluster"/>
    <dgm:cxn modelId="{1FC827BF-A27A-5043-AD85-9AA97B0837DF}" srcId="{7053A72D-52CA-BB4C-B8AC-A11C1E592AC1}" destId="{1B8DA337-F7F8-F445-A17D-CC30EB378BA9}" srcOrd="2" destOrd="0" parTransId="{CF89CBAC-3227-114E-BAAA-10C49392E30E}" sibTransId="{DE080EE5-F18A-594C-895C-8C4CB30958B0}"/>
    <dgm:cxn modelId="{82353BEC-D088-AE44-B1D1-FB0C35C36522}" srcId="{275226BC-BB01-5447-9567-A2058FAB9134}" destId="{7053A72D-52CA-BB4C-B8AC-A11C1E592AC1}" srcOrd="0" destOrd="0" parTransId="{5B56A581-1543-4847-8D60-4A4F257964C2}" sibTransId="{D66BCD2D-502A-794D-B737-31B87043F3B4}"/>
    <dgm:cxn modelId="{61EB2DCF-D688-4A9F-A3EC-5829115CB6C8}" type="presOf" srcId="{DAD29D41-CEBF-8647-BB3C-625789761063}" destId="{3AD447EF-C2CA-1641-8617-E633675BD5B7}" srcOrd="0" destOrd="0" presId="urn:microsoft.com/office/officeart/2008/layout/RadialCluster"/>
    <dgm:cxn modelId="{406442E1-8040-4285-A107-D66CB9D1978C}" type="presOf" srcId="{1B8DA337-F7F8-F445-A17D-CC30EB378BA9}" destId="{D1EDECDB-9023-B34F-9DA5-BD245209E659}" srcOrd="0" destOrd="0" presId="urn:microsoft.com/office/officeart/2008/layout/RadialCluster"/>
    <dgm:cxn modelId="{7BA5E06D-3F5A-4ACF-A676-8D8604D57D4B}" type="presOf" srcId="{275226BC-BB01-5447-9567-A2058FAB9134}" destId="{0FC3E093-1BFC-544F-A6BE-40185A71278C}" srcOrd="0" destOrd="0" presId="urn:microsoft.com/office/officeart/2008/layout/RadialCluster"/>
    <dgm:cxn modelId="{3AF75037-BA40-47D2-A91E-50CDA8E8E05B}" type="presOf" srcId="{B9C5B802-50B5-4349-9C30-41A205946D0B}" destId="{1F9BE3E1-5591-0241-AD8C-03555599FEDB}" srcOrd="0" destOrd="0" presId="urn:microsoft.com/office/officeart/2008/layout/RadialCluster"/>
    <dgm:cxn modelId="{E2D1F5F8-D71A-4547-A08C-ED3C5FB4BD11}" type="presOf" srcId="{D6B627C2-657A-B64F-BA57-8AFEAC4F5EF9}" destId="{D74F5536-EA22-3B41-A060-AB82CAFE9538}" srcOrd="0" destOrd="0" presId="urn:microsoft.com/office/officeart/2008/layout/RadialCluster"/>
    <dgm:cxn modelId="{A0E6EBB1-CB08-4F60-B12C-4988D8CB065A}" type="presOf" srcId="{85CE39A2-07C4-2840-A20F-208349750502}" destId="{0DC6F5D8-B358-D84C-9B24-40D2CB491564}" srcOrd="0" destOrd="0" presId="urn:microsoft.com/office/officeart/2008/layout/RadialCluster"/>
    <dgm:cxn modelId="{25A7145B-8B33-5842-9CD9-43DDBDC19953}" srcId="{7053A72D-52CA-BB4C-B8AC-A11C1E592AC1}" destId="{85CE39A2-07C4-2840-A20F-208349750502}" srcOrd="0" destOrd="0" parTransId="{50A57B80-8AD0-DA47-A8B5-7E856C265ACF}" sibTransId="{46BFFF2B-2F4F-714C-87A8-D9132B56C34B}"/>
    <dgm:cxn modelId="{C9F6E024-8509-4C4E-873E-C6160774D78F}" type="presOf" srcId="{4328E210-8399-2445-AF2D-E6F1E19C584C}" destId="{8740DC62-49B1-7041-BC0F-C0AF46DDC4D5}" srcOrd="0" destOrd="0" presId="urn:microsoft.com/office/officeart/2008/layout/RadialCluster"/>
    <dgm:cxn modelId="{A13FA230-8AD3-4714-85AD-6463AEF72FAE}" type="presParOf" srcId="{0FC3E093-1BFC-544F-A6BE-40185A71278C}" destId="{88C7535F-5B7C-E942-AB0D-CE71111AC0F8}" srcOrd="0" destOrd="0" presId="urn:microsoft.com/office/officeart/2008/layout/RadialCluster"/>
    <dgm:cxn modelId="{9D5C1A34-0F4B-4A05-B369-2F031CD5EAE0}" type="presParOf" srcId="{88C7535F-5B7C-E942-AB0D-CE71111AC0F8}" destId="{C85C572E-5CE5-1F4A-9890-B23FC7CB4FA2}" srcOrd="0" destOrd="0" presId="urn:microsoft.com/office/officeart/2008/layout/RadialCluster"/>
    <dgm:cxn modelId="{207D7335-6D33-4A94-82D8-5925219731C9}" type="presParOf" srcId="{88C7535F-5B7C-E942-AB0D-CE71111AC0F8}" destId="{BDFB7B56-7CAC-4C47-9C1A-3E457E51D0F9}" srcOrd="1" destOrd="0" presId="urn:microsoft.com/office/officeart/2008/layout/RadialCluster"/>
    <dgm:cxn modelId="{392E5C79-6F1D-465E-B1AA-41CFF7C7493A}" type="presParOf" srcId="{88C7535F-5B7C-E942-AB0D-CE71111AC0F8}" destId="{0DC6F5D8-B358-D84C-9B24-40D2CB491564}" srcOrd="2" destOrd="0" presId="urn:microsoft.com/office/officeart/2008/layout/RadialCluster"/>
    <dgm:cxn modelId="{4EC04062-9829-440B-960D-033268756241}" type="presParOf" srcId="{88C7535F-5B7C-E942-AB0D-CE71111AC0F8}" destId="{1F9BE3E1-5591-0241-AD8C-03555599FEDB}" srcOrd="3" destOrd="0" presId="urn:microsoft.com/office/officeart/2008/layout/RadialCluster"/>
    <dgm:cxn modelId="{A8691824-C30B-4D82-8A5D-DDFBF53FA5D4}" type="presParOf" srcId="{88C7535F-5B7C-E942-AB0D-CE71111AC0F8}" destId="{3AD447EF-C2CA-1641-8617-E633675BD5B7}" srcOrd="4" destOrd="0" presId="urn:microsoft.com/office/officeart/2008/layout/RadialCluster"/>
    <dgm:cxn modelId="{502CCFF7-3F2E-4978-908F-75902A6245B2}" type="presParOf" srcId="{88C7535F-5B7C-E942-AB0D-CE71111AC0F8}" destId="{F0A5A3AC-2E67-674A-BEBC-367152BBBF8F}" srcOrd="5" destOrd="0" presId="urn:microsoft.com/office/officeart/2008/layout/RadialCluster"/>
    <dgm:cxn modelId="{874CAF06-8FD3-419A-9909-66CC04FE3C55}" type="presParOf" srcId="{88C7535F-5B7C-E942-AB0D-CE71111AC0F8}" destId="{D1EDECDB-9023-B34F-9DA5-BD245209E659}" srcOrd="6" destOrd="0" presId="urn:microsoft.com/office/officeart/2008/layout/RadialCluster"/>
    <dgm:cxn modelId="{0DC3739C-402C-4933-8588-467432F14719}" type="presParOf" srcId="{88C7535F-5B7C-E942-AB0D-CE71111AC0F8}" destId="{D74F5536-EA22-3B41-A060-AB82CAFE9538}" srcOrd="7" destOrd="0" presId="urn:microsoft.com/office/officeart/2008/layout/RadialCluster"/>
    <dgm:cxn modelId="{0DDCD1CB-57E0-4F8C-8773-AEFA242BAEDE}" type="presParOf" srcId="{88C7535F-5B7C-E942-AB0D-CE71111AC0F8}" destId="{8740DC62-49B1-7041-BC0F-C0AF46DDC4D5}" srcOrd="8" destOrd="0" presId="urn:microsoft.com/office/officeart/2008/layout/RadialCluster"/>
    <dgm:cxn modelId="{2A289618-1B8A-4E76-A363-DA9035D48AB6}" type="presParOf" srcId="{88C7535F-5B7C-E942-AB0D-CE71111AC0F8}" destId="{080901F9-6989-A74F-BE2D-B4D7D64AE29B}" srcOrd="9" destOrd="0" presId="urn:microsoft.com/office/officeart/2008/layout/RadialCluster"/>
    <dgm:cxn modelId="{C9EEABC4-6C9F-4B16-978E-BE6AA6B39055}" type="presParOf" srcId="{88C7535F-5B7C-E942-AB0D-CE71111AC0F8}" destId="{644C3842-83C9-B14A-85B2-5DBB8D2A7BC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C572E-5CE5-1F4A-9890-B23FC7CB4FA2}">
      <dsp:nvSpPr>
        <dsp:cNvPr id="0" name=""/>
        <dsp:cNvSpPr/>
      </dsp:nvSpPr>
      <dsp:spPr>
        <a:xfrm>
          <a:off x="3527797" y="2067786"/>
          <a:ext cx="3336148" cy="8955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Accomplishment: Poetry Club</a:t>
          </a:r>
          <a:endParaRPr lang="en-US" sz="1800" b="1" kern="1200" dirty="0"/>
        </a:p>
      </dsp:txBody>
      <dsp:txXfrm>
        <a:off x="3571513" y="2111502"/>
        <a:ext cx="3248716" cy="808091"/>
      </dsp:txXfrm>
    </dsp:sp>
    <dsp:sp modelId="{BDFB7B56-7CAC-4C47-9C1A-3E457E51D0F9}">
      <dsp:nvSpPr>
        <dsp:cNvPr id="0" name=""/>
        <dsp:cNvSpPr/>
      </dsp:nvSpPr>
      <dsp:spPr>
        <a:xfrm rot="17698530">
          <a:off x="5202632" y="1751172"/>
          <a:ext cx="6985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550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6F5D8-B358-D84C-9B24-40D2CB491564}">
      <dsp:nvSpPr>
        <dsp:cNvPr id="0" name=""/>
        <dsp:cNvSpPr/>
      </dsp:nvSpPr>
      <dsp:spPr>
        <a:xfrm>
          <a:off x="5322411" y="107840"/>
          <a:ext cx="1371911" cy="13267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 love poetry</a:t>
          </a:r>
          <a:endParaRPr lang="en-US" sz="3000" kern="1200" dirty="0"/>
        </a:p>
      </dsp:txBody>
      <dsp:txXfrm>
        <a:off x="5387176" y="172605"/>
        <a:ext cx="1242381" cy="1197188"/>
      </dsp:txXfrm>
    </dsp:sp>
    <dsp:sp modelId="{1F9BE3E1-5591-0241-AD8C-03555599FEDB}">
      <dsp:nvSpPr>
        <dsp:cNvPr id="0" name=""/>
        <dsp:cNvSpPr/>
      </dsp:nvSpPr>
      <dsp:spPr>
        <a:xfrm rot="20666400">
          <a:off x="6797528" y="2021111"/>
          <a:ext cx="3480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8000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447EF-C2CA-1641-8617-E633675BD5B7}">
      <dsp:nvSpPr>
        <dsp:cNvPr id="0" name=""/>
        <dsp:cNvSpPr/>
      </dsp:nvSpPr>
      <dsp:spPr>
        <a:xfrm>
          <a:off x="7139152" y="1142999"/>
          <a:ext cx="1014247" cy="13804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 poetry club at my school</a:t>
          </a:r>
          <a:endParaRPr lang="en-US" sz="1600" kern="1200" dirty="0"/>
        </a:p>
      </dsp:txBody>
      <dsp:txXfrm>
        <a:off x="7188663" y="1192510"/>
        <a:ext cx="915225" cy="1281432"/>
      </dsp:txXfrm>
    </dsp:sp>
    <dsp:sp modelId="{F0A5A3AC-2E67-674A-BEBC-367152BBBF8F}">
      <dsp:nvSpPr>
        <dsp:cNvPr id="0" name=""/>
        <dsp:cNvSpPr/>
      </dsp:nvSpPr>
      <dsp:spPr>
        <a:xfrm rot="3908610">
          <a:off x="5230871" y="3233224"/>
          <a:ext cx="5949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943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DECDB-9023-B34F-9DA5-BD245209E659}">
      <dsp:nvSpPr>
        <dsp:cNvPr id="0" name=""/>
        <dsp:cNvSpPr/>
      </dsp:nvSpPr>
      <dsp:spPr>
        <a:xfrm>
          <a:off x="3358267" y="3503139"/>
          <a:ext cx="4795132" cy="4422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Created the first poetry club at my school</a:t>
          </a:r>
          <a:endParaRPr lang="en-US" sz="1900" kern="1200" dirty="0"/>
        </a:p>
      </dsp:txBody>
      <dsp:txXfrm>
        <a:off x="3379858" y="3524730"/>
        <a:ext cx="4751950" cy="399111"/>
      </dsp:txXfrm>
    </dsp:sp>
    <dsp:sp modelId="{D74F5536-EA22-3B41-A060-AB82CAFE9538}">
      <dsp:nvSpPr>
        <dsp:cNvPr id="0" name=""/>
        <dsp:cNvSpPr/>
      </dsp:nvSpPr>
      <dsp:spPr>
        <a:xfrm rot="10305917">
          <a:off x="3060838" y="2790567"/>
          <a:ext cx="4693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9378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0DC62-49B1-7041-BC0F-C0AF46DDC4D5}">
      <dsp:nvSpPr>
        <dsp:cNvPr id="0" name=""/>
        <dsp:cNvSpPr/>
      </dsp:nvSpPr>
      <dsp:spPr>
        <a:xfrm>
          <a:off x="0" y="2258992"/>
          <a:ext cx="3063258" cy="15736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 shared my passion with others</a:t>
          </a:r>
          <a:endParaRPr lang="en-US" sz="2900" kern="1200" dirty="0"/>
        </a:p>
      </dsp:txBody>
      <dsp:txXfrm>
        <a:off x="76821" y="2335813"/>
        <a:ext cx="2909616" cy="1420053"/>
      </dsp:txXfrm>
    </dsp:sp>
    <dsp:sp modelId="{080901F9-6989-A74F-BE2D-B4D7D64AE29B}">
      <dsp:nvSpPr>
        <dsp:cNvPr id="0" name=""/>
        <dsp:cNvSpPr/>
      </dsp:nvSpPr>
      <dsp:spPr>
        <a:xfrm rot="12698578">
          <a:off x="3657209" y="1837669"/>
          <a:ext cx="8772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7267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C3842-83C9-B14A-85B2-5DBB8D2A7BCE}">
      <dsp:nvSpPr>
        <dsp:cNvPr id="0" name=""/>
        <dsp:cNvSpPr/>
      </dsp:nvSpPr>
      <dsp:spPr>
        <a:xfrm>
          <a:off x="0" y="154646"/>
          <a:ext cx="5087138" cy="14529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It enhanced my writing, leadership, and organizational skills because I practice them so much with myself and others.</a:t>
          </a:r>
          <a:endParaRPr lang="en-US" sz="2300" kern="1200" dirty="0"/>
        </a:p>
      </dsp:txBody>
      <dsp:txXfrm>
        <a:off x="70925" y="225571"/>
        <a:ext cx="4945288" cy="1311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B197FD-1C9D-4C8D-B01A-0BBA5C5BD53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12F164-B32F-43A1-8A84-59569AB5B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93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445CD8-56F6-4398-B4D5-C1A3AAB31E7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92B0AD-6905-43A4-AD06-B8523947E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2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students to provide</a:t>
            </a:r>
            <a:r>
              <a:rPr lang="en-US" baseline="0" dirty="0" smtClean="0"/>
              <a:t> examples of each.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2B0AD-6905-43A4-AD06-B8523947EF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6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371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16,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Academic Preparation Programs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UC-Davis-seal_gold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" y="304800"/>
            <a:ext cx="1600200" cy="163094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0" y="5867400"/>
            <a:ext cx="9144000" cy="381000"/>
          </a:xfrm>
          <a:prstGeom prst="rect">
            <a:avLst/>
          </a:prstGeom>
          <a:solidFill>
            <a:srgbClr val="E2B700"/>
          </a:solidFill>
          <a:ln>
            <a:solidFill>
              <a:srgbClr val="E2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pc="300" dirty="0" smtClean="0">
                <a:solidFill>
                  <a:schemeClr val="bg1"/>
                </a:solidFill>
                <a:latin typeface="Century" panose="02040604050505020304" pitchFamily="18" charset="0"/>
              </a:rPr>
              <a:t>EARLY ACADEMIC</a:t>
            </a:r>
            <a:r>
              <a:rPr lang="en-US" sz="1600" b="1" spc="300" baseline="0" dirty="0" smtClean="0">
                <a:solidFill>
                  <a:schemeClr val="bg1"/>
                </a:solidFill>
                <a:latin typeface="Century" panose="02040604050505020304" pitchFamily="18" charset="0"/>
              </a:rPr>
              <a:t> OUTREACH PROGRAM</a:t>
            </a:r>
            <a:endParaRPr lang="en-US" sz="1600" b="1" spc="3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pic>
        <p:nvPicPr>
          <p:cNvPr id="1026" name="Picture 2" descr="EAOP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957" y="564948"/>
            <a:ext cx="2217443" cy="126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1C7D-703D-4942-B2DE-65F9C6F1D923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1C7D-703D-4942-B2DE-65F9C6F1D923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 algn="l"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1C7D-703D-4942-B2DE-65F9C6F1D923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19800"/>
            <a:ext cx="9144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b="1" kern="1200" spc="15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EARLY ACADEMIC OUTREACH PROGRAM</a:t>
            </a:r>
            <a:endParaRPr lang="en-US" sz="1400" b="1" kern="1200" spc="15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E2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UNIVERSITY</a:t>
            </a:r>
            <a:r>
              <a:rPr lang="en-US" sz="2000" b="1" baseline="0" dirty="0" smtClean="0">
                <a:solidFill>
                  <a:schemeClr val="bg1"/>
                </a:solidFill>
                <a:latin typeface="+mj-lt"/>
              </a:rPr>
              <a:t> OF CALIFORNIA, DAVIS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3400" y="1293812"/>
            <a:ext cx="8138160" cy="1588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09/21/2012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09/21/2012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1C7D-703D-4942-B2DE-65F9C6F1D923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1C7D-703D-4942-B2DE-65F9C6F1D923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09/21/2012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1C7D-703D-4942-B2DE-65F9C6F1D923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1C7D-703D-4942-B2DE-65F9C6F1D923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06D0-6904-4781-8DAC-0D1131E34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The Personal Essay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00800" cy="1371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November 1, 2014</a:t>
            </a:r>
            <a:endParaRPr lang="en-US" sz="3000" dirty="0" smtClean="0"/>
          </a:p>
          <a:p>
            <a:r>
              <a:rPr lang="en-US" sz="3000" dirty="0" smtClean="0"/>
              <a:t>Key to College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Application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Some students have a background or story that is so central to their identity that they believe their application would be incomplete without it. If this sounds like you, then please share your story.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Recount an incident or time when you experienced failure. How did it affect you, and what lessons did you learn?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Reflect on a time when you challenged a belief or idea. What prompted you to act? Would you make the same decision again?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4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Application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4. Describe </a:t>
            </a:r>
            <a:r>
              <a:rPr lang="en-US" dirty="0"/>
              <a:t>a place or environment where you are perfectly content. What do you do or experience there, and why is it meaningful to you?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5. Discuss </a:t>
            </a:r>
            <a:r>
              <a:rPr lang="en-US" dirty="0"/>
              <a:t>an accomplishment or event, formal or informal, that marked your transition from childhood to adulthood within your culture, community, or family.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Three Tips for a Strong Personal Essay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deep, not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the victory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this about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4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You – Finding a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In general, colleges and scholarships value: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70C0"/>
                </a:solidFill>
              </a:rPr>
              <a:t>Demonstrations of leadership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Team captain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President/Vice President of a club or organization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Lead in a major activity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Leadership role in family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70C0"/>
                </a:solidFill>
              </a:rPr>
              <a:t>Special skills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Translating for family/community members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Speech/debate winner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National Merit Semi-Finalist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70C0"/>
                </a:solidFill>
              </a:rPr>
              <a:t>Talents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Lead in a school play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Winner of an art contest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24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You – Finding a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Students are encouraged to write about special circumstances that have influenced their educational experience: </a:t>
            </a:r>
          </a:p>
          <a:p>
            <a:r>
              <a:rPr lang="en-US" dirty="0"/>
              <a:t>Topic areas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generation college student</a:t>
            </a:r>
          </a:p>
          <a:p>
            <a:pPr lvl="1"/>
            <a:r>
              <a:rPr lang="en-US" dirty="0"/>
              <a:t>Parental role in family</a:t>
            </a:r>
          </a:p>
          <a:p>
            <a:pPr lvl="1"/>
            <a:r>
              <a:rPr lang="en-US" dirty="0"/>
              <a:t>Personal challenges beyond student control</a:t>
            </a:r>
          </a:p>
          <a:p>
            <a:pPr lvl="1"/>
            <a:r>
              <a:rPr lang="en-US" dirty="0"/>
              <a:t>Contributions to the school (ROTC, club &amp; community involvement)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79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activities you have been involved with. </a:t>
            </a:r>
          </a:p>
          <a:p>
            <a:pPr lvl="1"/>
            <a:r>
              <a:rPr lang="en-US" dirty="0" smtClean="0"/>
              <a:t>Does not need to be limited to what happened at school</a:t>
            </a:r>
          </a:p>
          <a:p>
            <a:pPr lvl="1"/>
            <a:r>
              <a:rPr lang="en-US" dirty="0" smtClean="0"/>
              <a:t>Your home and community are a part of who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7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strategies</a:t>
            </a:r>
          </a:p>
          <a:p>
            <a:pPr lvl="1"/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Free write</a:t>
            </a:r>
          </a:p>
          <a:p>
            <a:pPr lvl="1"/>
            <a:r>
              <a:rPr lang="en-US" dirty="0" smtClean="0"/>
              <a:t>Word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00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Introduction: I learned a lot from starting the first poetry club at my school</a:t>
            </a:r>
          </a:p>
          <a:p>
            <a:pPr marL="1371600" lvl="2" indent="-571500">
              <a:buFont typeface="+mj-lt"/>
              <a:buAutoNum type="alphaLcParenR"/>
            </a:pPr>
            <a:r>
              <a:rPr lang="en-US" sz="2500" dirty="0" smtClean="0"/>
              <a:t>I love poetry and wanted to share this</a:t>
            </a:r>
          </a:p>
          <a:p>
            <a:pPr marL="1828800" lvl="3" indent="-571500">
              <a:buFont typeface="+mj-lt"/>
              <a:buAutoNum type="alphaLcParenR"/>
            </a:pPr>
            <a:r>
              <a:rPr lang="en-US" sz="2100" dirty="0" smtClean="0"/>
              <a:t>Other </a:t>
            </a:r>
            <a:r>
              <a:rPr lang="en-US" sz="2100" dirty="0"/>
              <a:t>people who like poetry</a:t>
            </a:r>
          </a:p>
          <a:p>
            <a:pPr marL="1828800" lvl="3" indent="-571500">
              <a:buFont typeface="+mj-lt"/>
              <a:buAutoNum type="alphaLcParenR"/>
            </a:pPr>
            <a:r>
              <a:rPr lang="en-US" sz="2100" dirty="0" smtClean="0"/>
              <a:t>People </a:t>
            </a:r>
            <a:r>
              <a:rPr lang="en-US" sz="2100" dirty="0"/>
              <a:t>who are interested</a:t>
            </a:r>
          </a:p>
          <a:p>
            <a:pPr marL="1828800" lvl="3" indent="-571500">
              <a:buFont typeface="+mj-lt"/>
              <a:buAutoNum type="alphaLcParenR"/>
            </a:pPr>
            <a:r>
              <a:rPr lang="en-US" sz="2100" dirty="0"/>
              <a:t>People who want to </a:t>
            </a:r>
            <a:r>
              <a:rPr lang="en-US" sz="2100" dirty="0" smtClean="0"/>
              <a:t>learn</a:t>
            </a:r>
          </a:p>
          <a:p>
            <a:pPr marL="1371600" lvl="2" indent="-571500">
              <a:buFont typeface="+mj-lt"/>
              <a:buAutoNum type="alphaLcParenR"/>
            </a:pPr>
            <a:r>
              <a:rPr lang="en-US" sz="2500" dirty="0" err="1" smtClean="0"/>
              <a:t>Etc</a:t>
            </a:r>
            <a:endParaRPr lang="en-US" sz="2500" dirty="0" smtClean="0"/>
          </a:p>
          <a:p>
            <a:pPr marL="800100" lvl="2" indent="0">
              <a:buNone/>
            </a:pPr>
            <a:endParaRPr lang="en-US" sz="2500" dirty="0"/>
          </a:p>
          <a:p>
            <a:pPr marL="571500" indent="-571500">
              <a:buAutoNum type="romanUcPeriod"/>
            </a:pPr>
            <a:r>
              <a:rPr lang="en-US" dirty="0" smtClean="0"/>
              <a:t>What I did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Convinced my English teacher to be the advisor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Made signs to recruit members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Etc...</a:t>
            </a:r>
          </a:p>
          <a:p>
            <a:pPr marL="800100" lvl="2" indent="0">
              <a:buNone/>
            </a:pPr>
            <a:endParaRPr lang="en-US" dirty="0" smtClean="0"/>
          </a:p>
          <a:p>
            <a:pPr marL="571500" indent="-571500">
              <a:buAutoNum type="romanUcPeriod"/>
            </a:pPr>
            <a:r>
              <a:rPr lang="en-US" dirty="0" smtClean="0"/>
              <a:t>What I learned</a:t>
            </a:r>
          </a:p>
          <a:p>
            <a:pPr marL="1371600" lvl="2" indent="-571500">
              <a:buFont typeface="+mj-lt"/>
              <a:buAutoNum type="alphaLcParenR"/>
            </a:pPr>
            <a:r>
              <a:rPr lang="en-US" dirty="0" smtClean="0"/>
              <a:t>Lesson/Skill 1</a:t>
            </a:r>
          </a:p>
          <a:p>
            <a:pPr marL="1371600" lvl="2" indent="-571500">
              <a:buFont typeface="+mj-lt"/>
              <a:buAutoNum type="alphaLcParenR"/>
            </a:pPr>
            <a:r>
              <a:rPr lang="en-US" dirty="0" smtClean="0"/>
              <a:t>Lesson/Skill 2</a:t>
            </a:r>
          </a:p>
          <a:p>
            <a:pPr marL="1371600" lvl="2" indent="-571500">
              <a:buFont typeface="+mj-lt"/>
              <a:buAutoNum type="alphaLcParenR"/>
            </a:pPr>
            <a:r>
              <a:rPr lang="en-US" dirty="0" smtClean="0"/>
              <a:t>Lesson/Skill 3</a:t>
            </a:r>
          </a:p>
          <a:p>
            <a:pPr marL="971550" lvl="1" indent="-571500">
              <a:buAutoNum type="alphaLcParenR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46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 always wondered why everyone doesn’t love poetry the way that I do. Hmmm…maybe they are scared to admit it. There’s poetry everywhere – in music, greetings cards, books. I wanted to make a club so I can share this passion with other people, people who like it, people who are scared, people who are curious. I didn’t know where to start so I asked my favorite teacher. She said she was too busy, but I didn’t want to give up…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19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Web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1227501"/>
              </p:ext>
            </p:extLst>
          </p:nvPr>
        </p:nvGraphicFramePr>
        <p:xfrm>
          <a:off x="533400" y="1524000"/>
          <a:ext cx="8153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15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7543800" cy="3276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Presented by: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Hong Pham, Regional Assistant Director</a:t>
            </a:r>
          </a:p>
          <a:p>
            <a:pPr algn="l"/>
            <a:r>
              <a:rPr lang="en-US" dirty="0" smtClean="0"/>
              <a:t>Early Academic Outreach Program</a:t>
            </a:r>
          </a:p>
          <a:p>
            <a:pPr algn="l"/>
            <a:r>
              <a:rPr lang="en-US" dirty="0" smtClean="0"/>
              <a:t>hxpham@ucdavis.edu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UC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broadly!</a:t>
            </a:r>
          </a:p>
          <a:p>
            <a:r>
              <a:rPr lang="en-US" dirty="0" smtClean="0"/>
              <a:t>Describe your achievements and challenges</a:t>
            </a:r>
          </a:p>
          <a:p>
            <a:r>
              <a:rPr lang="en-US" dirty="0" smtClean="0"/>
              <a:t>Don’t wait until the last minute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2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7543800" cy="3276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Presented by: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Lori Fuller, </a:t>
            </a:r>
            <a:r>
              <a:rPr lang="en-US" dirty="0" smtClean="0"/>
              <a:t>Regional Assistant Director</a:t>
            </a:r>
          </a:p>
          <a:p>
            <a:pPr algn="l"/>
            <a:r>
              <a:rPr lang="en-US" dirty="0" smtClean="0"/>
              <a:t>Early Academic Outreach Program</a:t>
            </a:r>
          </a:p>
          <a:p>
            <a:pPr algn="l"/>
            <a:r>
              <a:rPr lang="en-US" dirty="0" smtClean="0"/>
              <a:t>ljfuller@ucdavis.edu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role and use of the personal essay</a:t>
            </a:r>
          </a:p>
          <a:p>
            <a:r>
              <a:rPr lang="en-US" dirty="0" smtClean="0"/>
              <a:t>Viewing various prompts</a:t>
            </a:r>
          </a:p>
          <a:p>
            <a:r>
              <a:rPr lang="en-US" dirty="0" smtClean="0"/>
              <a:t>Brainstorming ideas</a:t>
            </a:r>
          </a:p>
          <a:p>
            <a:r>
              <a:rPr lang="en-US" dirty="0" smtClean="0"/>
              <a:t>Write.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3657600"/>
            <a:ext cx="7010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Believing you are special and have something to contribute.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9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the Personal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5000"/>
              </a:spcBef>
            </a:pPr>
            <a:r>
              <a:rPr lang="en-US" dirty="0" smtClean="0"/>
              <a:t>Opportunity to provide information that supports and adds to the review process – providing context for student achievement</a:t>
            </a:r>
          </a:p>
          <a:p>
            <a:pPr>
              <a:spcBef>
                <a:spcPct val="55000"/>
              </a:spcBef>
            </a:pPr>
            <a:r>
              <a:rPr lang="en-US" dirty="0" smtClean="0"/>
              <a:t>Helps readers know and understand applicants – </a:t>
            </a:r>
            <a:r>
              <a:rPr lang="en-US" u="sng" dirty="0" smtClean="0"/>
              <a:t>content is key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1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 Personal Statement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 smtClean="0"/>
              <a:t>Two questions</a:t>
            </a:r>
          </a:p>
          <a:p>
            <a:pPr>
              <a:lnSpc>
                <a:spcPct val="90000"/>
              </a:lnSpc>
              <a:buNone/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sz="3400" dirty="0" smtClean="0"/>
              <a:t>Students respond to both questions.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A maximum of 1,000 total for both prompts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Students must stay within the word limit.</a:t>
            </a:r>
            <a:r>
              <a:rPr lang="en-US" sz="3200" dirty="0" smtClean="0"/>
              <a:t> </a:t>
            </a:r>
          </a:p>
          <a:p>
            <a:pPr>
              <a:lnSpc>
                <a:spcPct val="90000"/>
              </a:lnSpc>
              <a:buNone/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sz="3400" dirty="0" smtClean="0"/>
              <a:t>Students choose length of each response.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Shorter response should be at least 250 words.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world you come from </a:t>
            </a:r>
            <a:r>
              <a:rPr lang="en-US" dirty="0" smtClean="0">
                <a:cs typeface="Arial" charset="0"/>
              </a:rPr>
              <a:t>—</a:t>
            </a:r>
            <a:r>
              <a:rPr lang="en-US" dirty="0" smtClean="0"/>
              <a:t> for example, your family, community or school </a:t>
            </a:r>
            <a:r>
              <a:rPr lang="en-US" dirty="0" smtClean="0">
                <a:cs typeface="Arial" charset="0"/>
              </a:rPr>
              <a:t>—</a:t>
            </a:r>
            <a:r>
              <a:rPr lang="en-US" dirty="0" smtClean="0"/>
              <a:t> and tell us how your world has shaped your dreams and aspirations. </a:t>
            </a:r>
            <a:r>
              <a:rPr lang="en-US" dirty="0" smtClean="0">
                <a:latin typeface="Arial" charset="0"/>
              </a:rPr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8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dirty="0" smtClean="0"/>
              <a:t>Tell us about a personal quality, talent, accomplishment, contribution or experience that is important to you. </a:t>
            </a:r>
          </a:p>
          <a:p>
            <a:pPr>
              <a:buClr>
                <a:schemeClr val="tx1"/>
              </a:buClr>
              <a:defRPr/>
            </a:pPr>
            <a:r>
              <a:rPr lang="en-US" dirty="0" smtClean="0"/>
              <a:t>What about this quality or accomplishment makes you proud and how does it relate to the person you are?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06D0-6904-4781-8DAC-0D1131E346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7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781</Words>
  <Application>Microsoft Office PowerPoint</Application>
  <PresentationFormat>On-screen Show (4:3)</PresentationFormat>
  <Paragraphs>118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Personal Essay </vt:lpstr>
      <vt:lpstr>PowerPoint Presentation</vt:lpstr>
      <vt:lpstr>PowerPoint Presentation</vt:lpstr>
      <vt:lpstr>Goals &amp; Objectives</vt:lpstr>
      <vt:lpstr>The Challenge</vt:lpstr>
      <vt:lpstr>Purpose of the Personal Essay</vt:lpstr>
      <vt:lpstr>UC Personal Statement Prompts</vt:lpstr>
      <vt:lpstr>Prompt #1</vt:lpstr>
      <vt:lpstr>Prompt #2</vt:lpstr>
      <vt:lpstr>Common Application Prompts</vt:lpstr>
      <vt:lpstr>Common Application Prompts</vt:lpstr>
      <vt:lpstr>Three Tips for a Strong Personal Essay</vt:lpstr>
      <vt:lpstr>All About You – Finding a Topic</vt:lpstr>
      <vt:lpstr>All About You – Finding a Topic</vt:lpstr>
      <vt:lpstr>Brainstorm</vt:lpstr>
      <vt:lpstr>Build</vt:lpstr>
      <vt:lpstr>Outline</vt:lpstr>
      <vt:lpstr>Free Write</vt:lpstr>
      <vt:lpstr>Word Web</vt:lpstr>
      <vt:lpstr>General UC Tips</vt:lpstr>
    </vt:vector>
  </TitlesOfParts>
  <Company>UC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pham</dc:creator>
  <cp:lastModifiedBy>Hong X. Pham</cp:lastModifiedBy>
  <cp:revision>104</cp:revision>
  <cp:lastPrinted>2014-08-29T00:36:01Z</cp:lastPrinted>
  <dcterms:created xsi:type="dcterms:W3CDTF">2009-04-14T19:24:01Z</dcterms:created>
  <dcterms:modified xsi:type="dcterms:W3CDTF">2014-10-27T21:11:44Z</dcterms:modified>
</cp:coreProperties>
</file>